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media/image1.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media/image2.jpeg" ContentType="image/jpeg"/>
  <Override PartName="/ppt/media/image3.jpeg" ContentType="image/jpeg"/>
  <Override PartName="/ppt/notesSlides/notesSlide2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ill Sans MT"/>
          <a:ea typeface="Gill Sans MT"/>
          <a:cs typeface="Gill Sans M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2E9"/>
          </a:solidFill>
        </a:fill>
      </a:tcStyle>
    </a:wholeTbl>
    <a:band2H>
      <a:tcTxStyle b="def" i="def"/>
      <a:tcStyle>
        <a:tcBdr/>
        <a:fill>
          <a:solidFill>
            <a:srgbClr val="E8EAF4"/>
          </a:solidFill>
        </a:fill>
      </a:tcStyle>
    </a:band2H>
    <a:firstCol>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7B018BB-80A7-4F77-B60F-C8B233D01FF8}" styleName="">
    <a:tblBg/>
    <a:wholeTbl>
      <a:tcTxStyle b="off" i="off">
        <a:font>
          <a:latin typeface="Gill Sans MT"/>
          <a:ea typeface="Gill Sans MT"/>
          <a:cs typeface="Gill Sans M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CCFE9"/>
          </a:solidFill>
        </a:fill>
      </a:tcStyle>
    </a:wholeTbl>
    <a:band2H>
      <a:tcTxStyle b="def" i="def"/>
      <a:tcStyle>
        <a:tcBdr/>
        <a:fill>
          <a:solidFill>
            <a:srgbClr val="EEE8F4"/>
          </a:solidFill>
        </a:fill>
      </a:tcStyle>
    </a:band2H>
    <a:firstCol>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Gill Sans MT"/>
          <a:ea typeface="Gill Sans MT"/>
          <a:cs typeface="Gill Sans M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E4D5"/>
          </a:solidFill>
        </a:fill>
      </a:tcStyle>
    </a:wholeTbl>
    <a:band2H>
      <a:tcTxStyle b="def" i="def"/>
      <a:tcStyle>
        <a:tcBdr/>
        <a:fill>
          <a:solidFill>
            <a:srgbClr val="E7F2EB"/>
          </a:solidFill>
        </a:fill>
      </a:tcStyle>
    </a:band2H>
    <a:firstCol>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Gill Sans MT"/>
          <a:ea typeface="Gill Sans MT"/>
          <a:cs typeface="Gill Sans M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Gill Sans MT"/>
          <a:ea typeface="Gill Sans MT"/>
          <a:cs typeface="Gill Sans M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Gill Sans MT"/>
          <a:ea typeface="Gill Sans MT"/>
          <a:cs typeface="Gill Sans MT"/>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Gill Sans MT"/>
          <a:ea typeface="Gill Sans MT"/>
          <a:cs typeface="Gill Sans MT"/>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Gill Sans MT"/>
          <a:ea typeface="Gill Sans MT"/>
          <a:cs typeface="Gill Sans M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Gill Sans MT"/>
          <a:ea typeface="Gill Sans MT"/>
          <a:cs typeface="Gill Sans MT"/>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Gill Sans MT"/>
          <a:ea typeface="Gill Sans MT"/>
          <a:cs typeface="Gill Sans MT"/>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Gill Sans MT"/>
          <a:ea typeface="Gill Sans MT"/>
          <a:cs typeface="Gill Sans MT"/>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Gill Sans MT"/>
          <a:ea typeface="Gill Sans MT"/>
          <a:cs typeface="Gill Sans MT"/>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s>

</file>

<file path=ppt/media/image1.jpeg>
</file>

<file path=ppt/media/image1.png>
</file>

<file path=ppt/media/image1.tif>
</file>

<file path=ppt/media/image10.tif>
</file>

<file path=ppt/media/image11.tif>
</file>

<file path=ppt/media/image12.tif>
</file>

<file path=ppt/media/image13.tif>
</file>

<file path=ppt/media/image14.tif>
</file>

<file path=ppt/media/image15.tif>
</file>

<file path=ppt/media/image16.tif>
</file>

<file path=ppt/media/image17.tif>
</file>

<file path=ppt/media/image18.tif>
</file>

<file path=ppt/media/image19.tif>
</file>

<file path=ppt/media/image2.jpeg>
</file>

<file path=ppt/media/image2.png>
</file>

<file path=ppt/media/image2.tif>
</file>

<file path=ppt/media/image20.tif>
</file>

<file path=ppt/media/image21.tif>
</file>

<file path=ppt/media/image22.tif>
</file>

<file path=ppt/media/image23.tif>
</file>

<file path=ppt/media/image24.tif>
</file>

<file path=ppt/media/image25.tif>
</file>

<file path=ppt/media/image26.tif>
</file>

<file path=ppt/media/image3.jpeg>
</file>

<file path=ppt/media/image3.png>
</file>

<file path=ppt/media/image3.tif>
</file>

<file path=ppt/media/image4.png>
</file>

<file path=ppt/media/image4.tif>
</file>

<file path=ppt/media/image5.tif>
</file>

<file path=ppt/media/image6.tif>
</file>

<file path=ppt/media/image7.tif>
</file>

<file path=ppt/media/image8.tif>
</file>

<file path=ppt/media/image9.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446" name="Shape 446"/>
          <p:cNvSpPr/>
          <p:nvPr>
            <p:ph type="sldImg"/>
          </p:nvPr>
        </p:nvSpPr>
        <p:spPr>
          <a:xfrm>
            <a:off x="1143000" y="685800"/>
            <a:ext cx="4572000" cy="3429000"/>
          </a:xfrm>
          <a:prstGeom prst="rect">
            <a:avLst/>
          </a:prstGeom>
        </p:spPr>
        <p:txBody>
          <a:bodyPr/>
          <a:lstStyle/>
          <a:p>
            <a:pPr/>
          </a:p>
        </p:txBody>
      </p:sp>
      <p:sp>
        <p:nvSpPr>
          <p:cNvPr id="447" name="Shape 44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55.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56.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57.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58.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59.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60.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63.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6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66.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67.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7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6" name="Shape 466"/>
          <p:cNvSpPr/>
          <p:nvPr>
            <p:ph type="sldImg"/>
          </p:nvPr>
        </p:nvSpPr>
        <p:spPr>
          <a:prstGeom prst="rect">
            <a:avLst/>
          </a:prstGeom>
        </p:spPr>
        <p:txBody>
          <a:bodyPr/>
          <a:lstStyle/>
          <a:p>
            <a:pPr/>
          </a:p>
        </p:txBody>
      </p:sp>
      <p:sp>
        <p:nvSpPr>
          <p:cNvPr id="467" name="Shape 467"/>
          <p:cNvSpPr/>
          <p:nvPr>
            <p:ph type="body" sz="quarter" idx="1"/>
          </p:nvPr>
        </p:nvSpPr>
        <p:spPr>
          <a:prstGeom prst="rect">
            <a:avLst/>
          </a:prstGeom>
        </p:spPr>
        <p:txBody>
          <a:bodyPr/>
          <a:lstStyle/>
          <a:p>
            <a:pPr/>
            <a:r>
              <a:t>RefBook, Ch3.1</a:t>
            </a:r>
          </a:p>
          <a:p>
            <a:pPr/>
          </a:p>
          <a:p>
            <a:pPr/>
            <a:r>
              <a:t>Figure 3.2 GAAP Accounting Standards Connection Tree.</a:t>
            </a:r>
          </a:p>
          <a:p>
            <a:pPr/>
          </a:p>
          <a:p>
            <a:pPr/>
            <a:r>
              <a:t>Revenue Recognition Principle</a:t>
            </a:r>
          </a:p>
          <a:p>
            <a:pPr marL="171450" indent="-171450">
              <a:buSzPct val="100000"/>
              <a:buFont typeface="Arial"/>
              <a:buChar char="•"/>
            </a:pPr>
            <a:r>
              <a:t>The revenue recognition principle directs a company to recognize revenue in the period in which it is earned; revenue is not considered earned until a product or service has been provided. This means the period of time in which you performed the service or gave the customer the product is the period in which revenue is recognized.</a:t>
            </a:r>
          </a:p>
          <a:p>
            <a:pPr marL="171450" indent="-171450">
              <a:buSzPct val="100000"/>
              <a:buFont typeface="Arial"/>
              <a:buChar char="•"/>
            </a:pPr>
          </a:p>
          <a:p>
            <a:pPr marL="171450" indent="-171450">
              <a:buSzPct val="100000"/>
              <a:buFont typeface="Arial"/>
              <a:buChar char="•"/>
            </a:pPr>
            <a:r>
              <a:t>There also does not have to be a correlation between when cash is collected and when revenue is recognized. A customer may not pay for the service on the day it was provided. Even though the customer has not yet paid cash, there is a reasonable expectation that the customer will pay in the future. Since the company has provided the service, it would recognize the revenue as earned, even though cash has yet to be collected.</a:t>
            </a:r>
          </a:p>
          <a:p>
            <a:pPr marL="171450" indent="-171450">
              <a:buSzPct val="100000"/>
              <a:buFont typeface="Arial"/>
              <a:buChar char="•"/>
            </a:pPr>
          </a:p>
          <a:p>
            <a:pPr marL="171450" indent="-171450">
              <a:buSzPct val="100000"/>
              <a:buFont typeface="Arial"/>
              <a:buChar char="•"/>
            </a:pPr>
            <a:r>
              <a:t>For example, Lynn Sanders owns a small printing company, Printing Plus. She completed a print job for a customer on August 10. The customer did not pay cash for the service at that time and was billed for the service, paying at a later date. When should Lynn recognize the revenue, on August 10 or at the later payment date? Lynn should record revenue as earned on August 10. She provided the service to the customer, and there is a reasonable expectation that the customer will pay at the later date.</a:t>
            </a:r>
          </a:p>
          <a:p>
            <a:pPr/>
          </a:p>
          <a:p>
            <a:pPr/>
            <a:r>
              <a:t>Cost Principle</a:t>
            </a:r>
          </a:p>
          <a:p>
            <a:pPr marL="171450" indent="-171450">
              <a:buSzPct val="100000"/>
              <a:buFont typeface="Arial"/>
              <a:buChar char="•"/>
            </a:pPr>
            <a:r>
              <a:t>The cost principle, also known as the historical cost principle, states that virtually everything the company owns or controls (assets) must be recorded at its value at the date of acquisition. For most assets, this value is easy to determine as it is the price agreed to when buying the asset from the vendor. There are some exceptions to this rule, but always apply the cost principle unless FASB has specifically stated that a different valuation method should be used in a given circumstance.</a:t>
            </a:r>
          </a:p>
          <a:p>
            <a:pPr marL="171450" indent="-171450">
              <a:buSzPct val="100000"/>
              <a:buFont typeface="Arial"/>
              <a:buChar char="•"/>
            </a:pPr>
          </a:p>
          <a:p>
            <a:pPr marL="171450" indent="-171450">
              <a:buSzPct val="100000"/>
              <a:buFont typeface="Arial"/>
              <a:buChar char="•"/>
            </a:pPr>
            <a:r>
              <a:t>The primary exceptions to this historical cost treatment, at this time, are financial instruments, such as stocks and bonds, which might be recorded at their fair market value. This is called mark-to-market accounting or fair value accounting and is more advanced than the general basic concepts underlying the introduction to basic accounting concepts; therefore, it is addressed in more advanced accounting courses.</a:t>
            </a:r>
          </a:p>
          <a:p>
            <a:pPr marL="171450" indent="-171450">
              <a:buSzPct val="100000"/>
              <a:buFont typeface="Arial"/>
              <a:buChar char="•"/>
            </a:pPr>
          </a:p>
          <a:p>
            <a:pPr marL="171450" indent="-171450">
              <a:buSzPct val="100000"/>
              <a:buFont typeface="Arial"/>
              <a:buChar char="•"/>
            </a:pPr>
            <a:r>
              <a:t>Once an asset is recorded on the books, the value of that asset must remain at its historical cost, even if its value in the market changes. For example, Lynn Sanders purchases a piece of equipment for $40,000. She believes this is a bargain and perceives the value to be more at $60,000 in the current market. Even though Lynn feels the equipment is worth $60,000, she may only record the cost she paid for the equipment of $40,000.</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3" name="Shape 773"/>
          <p:cNvSpPr/>
          <p:nvPr>
            <p:ph type="sldImg"/>
          </p:nvPr>
        </p:nvSpPr>
        <p:spPr>
          <a:prstGeom prst="rect">
            <a:avLst/>
          </a:prstGeom>
        </p:spPr>
        <p:txBody>
          <a:bodyPr/>
          <a:lstStyle/>
          <a:p>
            <a:pPr/>
          </a:p>
        </p:txBody>
      </p:sp>
      <p:sp>
        <p:nvSpPr>
          <p:cNvPr id="774" name="Shape 774"/>
          <p:cNvSpPr/>
          <p:nvPr>
            <p:ph type="body" sz="quarter" idx="1"/>
          </p:nvPr>
        </p:nvSpPr>
        <p:spPr>
          <a:prstGeom prst="rect">
            <a:avLst/>
          </a:prstGeom>
        </p:spPr>
        <p:txBody>
          <a:bodyPr/>
          <a:lstStyle/>
          <a:p>
            <a:pPr/>
            <a:r>
              <a:t>ch11; p406</a:t>
            </a:r>
          </a:p>
          <a:p>
            <a:pPr/>
          </a:p>
          <a:p>
            <a:pPr/>
            <a:r>
              <a:t>General Format for a Statement of Cash Flows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3" name="Shape 783"/>
          <p:cNvSpPr/>
          <p:nvPr>
            <p:ph type="sldImg"/>
          </p:nvPr>
        </p:nvSpPr>
        <p:spPr>
          <a:prstGeom prst="rect">
            <a:avLst/>
          </a:prstGeom>
        </p:spPr>
        <p:txBody>
          <a:bodyPr/>
          <a:lstStyle/>
          <a:p>
            <a:pPr/>
          </a:p>
        </p:txBody>
      </p:sp>
      <p:sp>
        <p:nvSpPr>
          <p:cNvPr id="784" name="Shape 784"/>
          <p:cNvSpPr/>
          <p:nvPr>
            <p:ph type="body" sz="quarter" idx="1"/>
          </p:nvPr>
        </p:nvSpPr>
        <p:spPr>
          <a:prstGeom prst="rect">
            <a:avLst/>
          </a:prstGeom>
        </p:spPr>
        <p:txBody>
          <a:bodyPr/>
          <a:lstStyle/>
          <a:p>
            <a:pPr/>
            <a:r>
              <a:t>Section 1.4</a:t>
            </a:r>
          </a:p>
          <a:p>
            <a:pPr>
              <a:defRPr i="1"/>
            </a:pPr>
            <a:r>
              <a:t>Figure 1.2 Relationships Among the Three Types of Business Activities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1" name="Shape 791"/>
          <p:cNvSpPr/>
          <p:nvPr>
            <p:ph type="sldImg"/>
          </p:nvPr>
        </p:nvSpPr>
        <p:spPr>
          <a:prstGeom prst="rect">
            <a:avLst/>
          </a:prstGeom>
        </p:spPr>
        <p:txBody>
          <a:bodyPr/>
          <a:lstStyle/>
          <a:p>
            <a:pPr/>
          </a:p>
        </p:txBody>
      </p:sp>
      <p:sp>
        <p:nvSpPr>
          <p:cNvPr id="792" name="Shape 792"/>
          <p:cNvSpPr/>
          <p:nvPr>
            <p:ph type="body" sz="quarter" idx="1"/>
          </p:nvPr>
        </p:nvSpPr>
        <p:spPr>
          <a:prstGeom prst="rect">
            <a:avLst/>
          </a:prstGeom>
        </p:spPr>
        <p:txBody>
          <a:bodyPr/>
          <a:lstStyle>
            <a:lvl1pPr>
              <a:defRPr sz="4000"/>
            </a:lvl1pPr>
          </a:lstStyle>
          <a:p>
            <a:pPr/>
            <a:r>
              <a:t>Textbook chapter 5; figure 5.14</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7" name="Shape 797"/>
          <p:cNvSpPr/>
          <p:nvPr>
            <p:ph type="sldImg"/>
          </p:nvPr>
        </p:nvSpPr>
        <p:spPr>
          <a:prstGeom prst="rect">
            <a:avLst/>
          </a:prstGeom>
        </p:spPr>
        <p:txBody>
          <a:bodyPr/>
          <a:lstStyle/>
          <a:p>
            <a:pPr/>
          </a:p>
        </p:txBody>
      </p:sp>
      <p:sp>
        <p:nvSpPr>
          <p:cNvPr id="798" name="Shape 798"/>
          <p:cNvSpPr/>
          <p:nvPr>
            <p:ph type="body" sz="quarter" idx="1"/>
          </p:nvPr>
        </p:nvSpPr>
        <p:spPr>
          <a:prstGeom prst="rect">
            <a:avLst/>
          </a:prstGeom>
        </p:spPr>
        <p:txBody>
          <a:bodyPr/>
          <a:lstStyle>
            <a:lvl1pPr>
              <a:defRPr sz="4000"/>
            </a:lvl1pPr>
          </a:lstStyle>
          <a:p>
            <a:pPr/>
            <a:r>
              <a:t>Textbook chapter 5; figure 5.14</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9" name="Shape 809"/>
          <p:cNvSpPr/>
          <p:nvPr>
            <p:ph type="sldImg"/>
          </p:nvPr>
        </p:nvSpPr>
        <p:spPr>
          <a:prstGeom prst="rect">
            <a:avLst/>
          </a:prstGeom>
        </p:spPr>
        <p:txBody>
          <a:bodyPr/>
          <a:lstStyle/>
          <a:p>
            <a:pPr/>
          </a:p>
        </p:txBody>
      </p:sp>
      <p:sp>
        <p:nvSpPr>
          <p:cNvPr id="810" name="Shape 810"/>
          <p:cNvSpPr/>
          <p:nvPr>
            <p:ph type="body" sz="quarter" idx="1"/>
          </p:nvPr>
        </p:nvSpPr>
        <p:spPr>
          <a:prstGeom prst="rect">
            <a:avLst/>
          </a:prstGeom>
        </p:spPr>
        <p:txBody>
          <a:bodyPr/>
          <a:lstStyle/>
          <a:p>
            <a:pPr marL="171450" indent="-171450">
              <a:buSzPct val="100000"/>
              <a:buFont typeface="Arial"/>
              <a:buChar char="•"/>
              <a:defRPr>
                <a:latin typeface="+mj-lt"/>
                <a:ea typeface="+mj-ea"/>
                <a:cs typeface="+mj-cs"/>
                <a:sym typeface="Helvetica"/>
              </a:defRPr>
            </a:pPr>
            <a:r>
              <a:t>No need to know the details</a:t>
            </a:r>
          </a:p>
          <a:p>
            <a:pPr marL="171450" indent="-171450">
              <a:buSzPct val="100000"/>
              <a:buFont typeface="Arial"/>
              <a:buChar char="•"/>
              <a:defRPr>
                <a:latin typeface="+mj-lt"/>
                <a:ea typeface="+mj-ea"/>
                <a:cs typeface="+mj-cs"/>
                <a:sym typeface="Helvetica"/>
              </a:defRPr>
            </a:pPr>
            <a:r>
              <a:t>But be sure to understand the principles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1" name="Shape 821"/>
          <p:cNvSpPr/>
          <p:nvPr>
            <p:ph type="sldImg"/>
          </p:nvPr>
        </p:nvSpPr>
        <p:spPr>
          <a:prstGeom prst="rect">
            <a:avLst/>
          </a:prstGeom>
        </p:spPr>
        <p:txBody>
          <a:bodyPr/>
          <a:lstStyle/>
          <a:p>
            <a:pPr/>
          </a:p>
        </p:txBody>
      </p:sp>
      <p:sp>
        <p:nvSpPr>
          <p:cNvPr id="822" name="Shape 822"/>
          <p:cNvSpPr/>
          <p:nvPr>
            <p:ph type="body" sz="quarter" idx="1"/>
          </p:nvPr>
        </p:nvSpPr>
        <p:spPr>
          <a:prstGeom prst="rect">
            <a:avLst/>
          </a:prstGeom>
        </p:spPr>
        <p:txBody>
          <a:bodyPr/>
          <a:lstStyle/>
          <a:p>
            <a:pPr marL="171450" indent="-171450">
              <a:buSzPct val="100000"/>
              <a:buFont typeface="Arial"/>
              <a:buChar char="•"/>
              <a:defRPr>
                <a:latin typeface="+mj-lt"/>
                <a:ea typeface="+mj-ea"/>
                <a:cs typeface="+mj-cs"/>
                <a:sym typeface="Helvetica"/>
              </a:defRPr>
            </a:pPr>
            <a:r>
              <a:t>No need to know the details</a:t>
            </a:r>
          </a:p>
          <a:p>
            <a:pPr marL="171450" indent="-171450">
              <a:buSzPct val="100000"/>
              <a:buFont typeface="Arial"/>
              <a:buChar char="•"/>
              <a:defRPr>
                <a:latin typeface="+mj-lt"/>
                <a:ea typeface="+mj-ea"/>
                <a:cs typeface="+mj-cs"/>
                <a:sym typeface="Helvetica"/>
              </a:defRPr>
            </a:pPr>
            <a:r>
              <a:t>But be sure to understand the principles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3" name="Shape 833"/>
          <p:cNvSpPr/>
          <p:nvPr>
            <p:ph type="sldImg"/>
          </p:nvPr>
        </p:nvSpPr>
        <p:spPr>
          <a:prstGeom prst="rect">
            <a:avLst/>
          </a:prstGeom>
        </p:spPr>
        <p:txBody>
          <a:bodyPr/>
          <a:lstStyle/>
          <a:p>
            <a:pPr/>
          </a:p>
        </p:txBody>
      </p:sp>
      <p:sp>
        <p:nvSpPr>
          <p:cNvPr id="834" name="Shape 834"/>
          <p:cNvSpPr/>
          <p:nvPr>
            <p:ph type="body" sz="quarter" idx="1"/>
          </p:nvPr>
        </p:nvSpPr>
        <p:spPr>
          <a:prstGeom prst="rect">
            <a:avLst/>
          </a:prstGeom>
        </p:spPr>
        <p:txBody>
          <a:bodyPr/>
          <a:lstStyle/>
          <a:p>
            <a:pPr marL="171450" indent="-171450">
              <a:buSzPct val="100000"/>
              <a:buFont typeface="Arial"/>
              <a:buChar char="•"/>
              <a:defRPr>
                <a:latin typeface="+mj-lt"/>
                <a:ea typeface="+mj-ea"/>
                <a:cs typeface="+mj-cs"/>
                <a:sym typeface="Helvetica"/>
              </a:defRPr>
            </a:pPr>
            <a:r>
              <a:t>No need to know the details</a:t>
            </a:r>
          </a:p>
          <a:p>
            <a:pPr marL="171450" indent="-171450">
              <a:buSzPct val="100000"/>
              <a:buFont typeface="Arial"/>
              <a:buChar char="•"/>
              <a:defRPr>
                <a:latin typeface="+mj-lt"/>
                <a:ea typeface="+mj-ea"/>
                <a:cs typeface="+mj-cs"/>
                <a:sym typeface="Helvetica"/>
              </a:defRPr>
            </a:pPr>
            <a:r>
              <a:t>But be sure to understand the principles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5" name="Shape 845"/>
          <p:cNvSpPr/>
          <p:nvPr>
            <p:ph type="sldImg"/>
          </p:nvPr>
        </p:nvSpPr>
        <p:spPr>
          <a:prstGeom prst="rect">
            <a:avLst/>
          </a:prstGeom>
        </p:spPr>
        <p:txBody>
          <a:bodyPr/>
          <a:lstStyle/>
          <a:p>
            <a:pPr/>
          </a:p>
        </p:txBody>
      </p:sp>
      <p:sp>
        <p:nvSpPr>
          <p:cNvPr id="846" name="Shape 846"/>
          <p:cNvSpPr/>
          <p:nvPr>
            <p:ph type="body" sz="quarter" idx="1"/>
          </p:nvPr>
        </p:nvSpPr>
        <p:spPr>
          <a:prstGeom prst="rect">
            <a:avLst/>
          </a:prstGeom>
        </p:spPr>
        <p:txBody>
          <a:bodyPr/>
          <a:lstStyle/>
          <a:p>
            <a:pPr marL="171450" indent="-171450">
              <a:buSzPct val="100000"/>
              <a:buFont typeface="Arial"/>
              <a:buChar char="•"/>
              <a:defRPr>
                <a:latin typeface="+mj-lt"/>
                <a:ea typeface="+mj-ea"/>
                <a:cs typeface="+mj-cs"/>
                <a:sym typeface="Helvetica"/>
              </a:defRPr>
            </a:pPr>
            <a:r>
              <a:t>No need to know the details</a:t>
            </a:r>
          </a:p>
          <a:p>
            <a:pPr marL="171450" indent="-171450">
              <a:buSzPct val="100000"/>
              <a:buFont typeface="Arial"/>
              <a:buChar char="•"/>
              <a:defRPr>
                <a:latin typeface="+mj-lt"/>
                <a:ea typeface="+mj-ea"/>
                <a:cs typeface="+mj-cs"/>
                <a:sym typeface="Helvetica"/>
              </a:defRPr>
            </a:pPr>
            <a:r>
              <a:t>But be sure to understand the principles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8" name="Shape 868"/>
          <p:cNvSpPr/>
          <p:nvPr>
            <p:ph type="sldImg"/>
          </p:nvPr>
        </p:nvSpPr>
        <p:spPr>
          <a:prstGeom prst="rect">
            <a:avLst/>
          </a:prstGeom>
        </p:spPr>
        <p:txBody>
          <a:bodyPr/>
          <a:lstStyle/>
          <a:p>
            <a:pPr/>
          </a:p>
        </p:txBody>
      </p:sp>
      <p:sp>
        <p:nvSpPr>
          <p:cNvPr id="869" name="Shape 869"/>
          <p:cNvSpPr/>
          <p:nvPr>
            <p:ph type="body" sz="quarter" idx="1"/>
          </p:nvPr>
        </p:nvSpPr>
        <p:spPr>
          <a:prstGeom prst="rect">
            <a:avLst/>
          </a:prstGeom>
        </p:spPr>
        <p:txBody>
          <a:bodyPr/>
          <a:lstStyle/>
          <a:p>
            <a:pPr/>
            <a:r>
              <a:t>PDF, p109</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5" name="Shape 905"/>
          <p:cNvSpPr/>
          <p:nvPr>
            <p:ph type="sldImg"/>
          </p:nvPr>
        </p:nvSpPr>
        <p:spPr>
          <a:prstGeom prst="rect">
            <a:avLst/>
          </a:prstGeom>
        </p:spPr>
        <p:txBody>
          <a:bodyPr/>
          <a:lstStyle/>
          <a:p>
            <a:pPr/>
          </a:p>
        </p:txBody>
      </p:sp>
      <p:sp>
        <p:nvSpPr>
          <p:cNvPr id="906" name="Shape 906"/>
          <p:cNvSpPr/>
          <p:nvPr>
            <p:ph type="body" sz="quarter" idx="1"/>
          </p:nvPr>
        </p:nvSpPr>
        <p:spPr>
          <a:prstGeom prst="rect">
            <a:avLst/>
          </a:prstGeom>
        </p:spPr>
        <p:txBody>
          <a:bodyPr/>
          <a:lstStyle/>
          <a:p>
            <a:pPr>
              <a:defRPr sz="3000"/>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0" name="Shape 480"/>
          <p:cNvSpPr/>
          <p:nvPr>
            <p:ph type="sldImg"/>
          </p:nvPr>
        </p:nvSpPr>
        <p:spPr>
          <a:prstGeom prst="rect">
            <a:avLst/>
          </a:prstGeom>
        </p:spPr>
        <p:txBody>
          <a:bodyPr/>
          <a:lstStyle/>
          <a:p>
            <a:pPr/>
          </a:p>
        </p:txBody>
      </p:sp>
      <p:sp>
        <p:nvSpPr>
          <p:cNvPr id="481" name="Shape 481"/>
          <p:cNvSpPr/>
          <p:nvPr>
            <p:ph type="body" sz="quarter" idx="1"/>
          </p:nvPr>
        </p:nvSpPr>
        <p:spPr>
          <a:prstGeom prst="rect">
            <a:avLst/>
          </a:prstGeom>
        </p:spPr>
        <p:txBody>
          <a:bodyPr/>
          <a:lstStyle/>
          <a:p>
            <a:pPr/>
            <a:r>
              <a:t>RefBook, Ch3.1</a:t>
            </a:r>
          </a:p>
          <a:p>
            <a:pPr/>
          </a:p>
          <a:p>
            <a:pPr/>
            <a:r>
              <a:t>Figure 3.2 GAAP Accounting Standards Connection Tree.</a:t>
            </a:r>
          </a:p>
          <a:p>
            <a:pPr/>
          </a:p>
          <a:p>
            <a:pPr/>
            <a:r>
              <a:t>Revenue Recognition Principle</a:t>
            </a:r>
          </a:p>
          <a:p>
            <a:pPr marL="171450" indent="-171450">
              <a:buSzPct val="100000"/>
              <a:buFont typeface="Arial"/>
              <a:buChar char="•"/>
            </a:pPr>
            <a:r>
              <a:t>The revenue recognition principle directs a company to recognize revenue in the period in which it is earned; revenue is not considered earned until a product or service has been provided. This means the period of time in which you performed the service or gave the customer the product is the period in which revenue is recognized.</a:t>
            </a:r>
          </a:p>
          <a:p>
            <a:pPr marL="171450" indent="-171450">
              <a:buSzPct val="100000"/>
              <a:buFont typeface="Arial"/>
              <a:buChar char="•"/>
            </a:pPr>
          </a:p>
          <a:p>
            <a:pPr marL="171450" indent="-171450">
              <a:buSzPct val="100000"/>
              <a:buFont typeface="Arial"/>
              <a:buChar char="•"/>
            </a:pPr>
            <a:r>
              <a:t>There also does not have to be a correlation between when cash is collected and when revenue is recognized. A customer may not pay for the service on the day it was provided. Even though the customer has not yet paid cash, there is a reasonable expectation that the customer will pay in the future. Since the company has provided the service, it would recognize the revenue as earned, even though cash has yet to be collected.</a:t>
            </a:r>
          </a:p>
          <a:p>
            <a:pPr marL="171450" indent="-171450">
              <a:buSzPct val="100000"/>
              <a:buFont typeface="Arial"/>
              <a:buChar char="•"/>
            </a:pPr>
          </a:p>
          <a:p>
            <a:pPr marL="171450" indent="-171450">
              <a:buSzPct val="100000"/>
              <a:buFont typeface="Arial"/>
              <a:buChar char="•"/>
            </a:pPr>
            <a:r>
              <a:t>For example, Lynn Sanders owns a small printing company, Printing Plus. She completed a print job for a customer on August 10. The customer did not pay cash for the service at that time and was billed for the service, paying at a later date. When should Lynn recognize the revenue, on August 10 or at the later payment date? Lynn should record revenue as earned on August 10. She provided the service to the customer, and there is a reasonable expectation that the customer will pay at the later date.</a:t>
            </a:r>
            <a:endParaRPr b="1"/>
          </a:p>
          <a:p>
            <a:pPr>
              <a:defRPr b="1"/>
            </a:pPr>
          </a:p>
          <a:p>
            <a:pPr>
              <a:defRPr b="1"/>
            </a:pPr>
            <a:r>
              <a:t>Expense Recognition (Matching) Principle</a:t>
            </a:r>
          </a:p>
          <a:p>
            <a:pPr marL="171450" indent="-171450">
              <a:buSzPct val="100000"/>
              <a:buFont typeface="Arial"/>
              <a:buChar char="•"/>
            </a:pPr>
            <a:r>
              <a:t>The </a:t>
            </a:r>
            <a:r>
              <a:rPr b="1"/>
              <a:t>expense recognition principle</a:t>
            </a:r>
            <a:r>
              <a:t> (also referred to as the matching principle) states that we must match expenses with associated revenues in the period in which the revenues were earned. </a:t>
            </a:r>
          </a:p>
          <a:p>
            <a:pPr marL="171450" indent="-171450">
              <a:buSzPct val="100000"/>
              <a:buFont typeface="Arial"/>
              <a:buChar char="•"/>
            </a:pPr>
            <a:r>
              <a:t>A mismatch in expenses and revenues could be an understated net income in one period with an overstated net income in another period. There would be no reliability in statements if expenses were recorded separately from the revenues generated.</a:t>
            </a:r>
          </a:p>
          <a:p>
            <a:pPr marL="171450" indent="-171450">
              <a:buSzPct val="100000"/>
              <a:buFont typeface="Arial"/>
              <a:buChar char="•"/>
            </a:pPr>
            <a:r>
              <a:t>For example, if Lynn earned printing revenue in April, then any associated expenses to the revenue generation (such as paying an employee) should be recorded on the same income statement. The employee worked for Lynn in April, helping her earn revenue in April, so Lynn must match the expense with the revenue by showing both on the April income statement.</a:t>
            </a:r>
          </a:p>
          <a:p>
            <a:pPr/>
          </a:p>
          <a:p>
            <a:pPr/>
          </a:p>
          <a:p>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1" name="Shape 961"/>
          <p:cNvSpPr/>
          <p:nvPr>
            <p:ph type="sldImg"/>
          </p:nvPr>
        </p:nvSpPr>
        <p:spPr>
          <a:prstGeom prst="rect">
            <a:avLst/>
          </a:prstGeom>
        </p:spPr>
        <p:txBody>
          <a:bodyPr/>
          <a:lstStyle/>
          <a:p>
            <a:pPr/>
          </a:p>
        </p:txBody>
      </p:sp>
      <p:sp>
        <p:nvSpPr>
          <p:cNvPr id="962" name="Shape 962"/>
          <p:cNvSpPr/>
          <p:nvPr>
            <p:ph type="body" sz="quarter" idx="1"/>
          </p:nvPr>
        </p:nvSpPr>
        <p:spPr>
          <a:prstGeom prst="rect">
            <a:avLst/>
          </a:prstGeom>
        </p:spPr>
        <p:txBody>
          <a:bodyPr/>
          <a:lstStyle/>
          <a:p>
            <a:pPr/>
            <a:r>
              <a:t>PDF, p111</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4" name="Shape 974"/>
          <p:cNvSpPr/>
          <p:nvPr>
            <p:ph type="sldImg"/>
          </p:nvPr>
        </p:nvSpPr>
        <p:spPr>
          <a:prstGeom prst="rect">
            <a:avLst/>
          </a:prstGeom>
        </p:spPr>
        <p:txBody>
          <a:bodyPr/>
          <a:lstStyle/>
          <a:p>
            <a:pPr/>
          </a:p>
        </p:txBody>
      </p:sp>
      <p:sp>
        <p:nvSpPr>
          <p:cNvPr id="975" name="Shape 975"/>
          <p:cNvSpPr/>
          <p:nvPr>
            <p:ph type="body" sz="quarter" idx="1"/>
          </p:nvPr>
        </p:nvSpPr>
        <p:spPr>
          <a:prstGeom prst="rect">
            <a:avLst/>
          </a:prstGeom>
        </p:spPr>
        <p:txBody>
          <a:bodyPr/>
          <a:lstStyle/>
          <a:p>
            <a:pPr/>
            <a:r>
              <a:t>PDF, p109</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1" name="Shape 1021"/>
          <p:cNvSpPr/>
          <p:nvPr>
            <p:ph type="sldImg"/>
          </p:nvPr>
        </p:nvSpPr>
        <p:spPr>
          <a:prstGeom prst="rect">
            <a:avLst/>
          </a:prstGeom>
        </p:spPr>
        <p:txBody>
          <a:bodyPr/>
          <a:lstStyle/>
          <a:p>
            <a:pPr/>
          </a:p>
        </p:txBody>
      </p:sp>
      <p:sp>
        <p:nvSpPr>
          <p:cNvPr id="1022" name="Shape 1022"/>
          <p:cNvSpPr/>
          <p:nvPr>
            <p:ph type="body" sz="quarter" idx="1"/>
          </p:nvPr>
        </p:nvSpPr>
        <p:spPr>
          <a:prstGeom prst="rect">
            <a:avLst/>
          </a:prstGeom>
        </p:spPr>
        <p:txBody>
          <a:bodyPr/>
          <a:lstStyle/>
          <a:p>
            <a:pPr/>
            <a:r>
              <a:t>Ref. book, p273</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9" name="Shape 489"/>
          <p:cNvSpPr/>
          <p:nvPr>
            <p:ph type="sldImg"/>
          </p:nvPr>
        </p:nvSpPr>
        <p:spPr>
          <a:prstGeom prst="rect">
            <a:avLst/>
          </a:prstGeom>
        </p:spPr>
        <p:txBody>
          <a:bodyPr/>
          <a:lstStyle/>
          <a:p>
            <a:pPr/>
          </a:p>
        </p:txBody>
      </p:sp>
      <p:sp>
        <p:nvSpPr>
          <p:cNvPr id="490" name="Shape 490"/>
          <p:cNvSpPr/>
          <p:nvPr>
            <p:ph type="body" sz="quarter" idx="1"/>
          </p:nvPr>
        </p:nvSpPr>
        <p:spPr>
          <a:prstGeom prst="rect">
            <a:avLst/>
          </a:prstGeom>
        </p:spPr>
        <p:txBody>
          <a:bodyPr/>
          <a:lstStyle/>
          <a:p>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3" name="Shape 503"/>
          <p:cNvSpPr/>
          <p:nvPr>
            <p:ph type="sldImg"/>
          </p:nvPr>
        </p:nvSpPr>
        <p:spPr>
          <a:prstGeom prst="rect">
            <a:avLst/>
          </a:prstGeom>
        </p:spPr>
        <p:txBody>
          <a:bodyPr/>
          <a:lstStyle/>
          <a:p>
            <a:pPr/>
          </a:p>
        </p:txBody>
      </p:sp>
      <p:sp>
        <p:nvSpPr>
          <p:cNvPr id="504" name="Shape 504"/>
          <p:cNvSpPr/>
          <p:nvPr>
            <p:ph type="body" sz="quarter" idx="1"/>
          </p:nvPr>
        </p:nvSpPr>
        <p:spPr>
          <a:prstGeom prst="rect">
            <a:avLst/>
          </a:prstGeom>
        </p:spPr>
        <p:txBody>
          <a:bodyPr/>
          <a:lstStyle/>
          <a:p>
            <a:pPr>
              <a:defRPr b="1"/>
            </a:pPr>
            <a:r>
              <a:t>Recognition Principle in More Detail</a:t>
            </a:r>
          </a:p>
          <a:p>
            <a:pPr/>
            <a:r>
              <a:t>GAAP provide guidance about when an economic activity should be recognized in financial statements. An economic activity is recognized when it meets two criteria:</a:t>
            </a:r>
          </a:p>
          <a:p>
            <a:pPr marL="228600" indent="-228600">
              <a:buSzPct val="100000"/>
              <a:buAutoNum type="arabicPeriod" startAt="1"/>
            </a:pPr>
            <a:r>
              <a:t>it is probable that any future economic benefit associated with the item will flow to the business; and</a:t>
            </a:r>
          </a:p>
          <a:p>
            <a:pPr marL="228600" indent="-228600">
              <a:buSzPct val="100000"/>
              <a:buAutoNum type="arabicPeriod" startAt="1"/>
            </a:pPr>
            <a:r>
              <a:t>it has a value that can be measured with reliability.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0" name="Shape 600"/>
          <p:cNvSpPr/>
          <p:nvPr>
            <p:ph type="sldImg"/>
          </p:nvPr>
        </p:nvSpPr>
        <p:spPr>
          <a:prstGeom prst="rect">
            <a:avLst/>
          </a:prstGeom>
        </p:spPr>
        <p:txBody>
          <a:bodyPr/>
          <a:lstStyle/>
          <a:p>
            <a:pPr/>
          </a:p>
        </p:txBody>
      </p:sp>
      <p:sp>
        <p:nvSpPr>
          <p:cNvPr id="601" name="Shape 601"/>
          <p:cNvSpPr/>
          <p:nvPr>
            <p:ph type="body" sz="quarter" idx="1"/>
          </p:nvPr>
        </p:nvSpPr>
        <p:spPr>
          <a:prstGeom prst="rect">
            <a:avLst/>
          </a:prstGeom>
        </p:spPr>
        <p:txBody>
          <a:bodyPr/>
          <a:lstStyle/>
          <a:p>
            <a:pPr>
              <a:defRPr b="1" sz="2500"/>
            </a:pPr>
            <a:r>
              <a:t>3.1; p6</a:t>
            </a:r>
          </a:p>
          <a:p>
            <a:pPr>
              <a:defRPr i="1" sz="2500"/>
            </a:pPr>
            <a:r>
              <a:t>Figure 3.3 The Interrelationship Between Assets and Expense</a:t>
            </a:r>
            <a:endParaRPr b="1"/>
          </a:p>
          <a:p>
            <a:pPr>
              <a:defRPr sz="2500"/>
            </a:pPr>
            <a:r>
              <a:t>In a business, costs are incurred continuously. To review, a cost is recorded as an </a:t>
            </a:r>
            <a:r>
              <a:rPr i="1"/>
              <a:t>asset</a:t>
            </a:r>
            <a:r>
              <a:t> if it will be incurred in producing revenue in future accounting periods. A cost is recorded as an </a:t>
            </a:r>
            <a:r>
              <a:rPr i="1"/>
              <a:t>expense</a:t>
            </a:r>
            <a:r>
              <a:t> if it will be used or consumed during the current period to earn revenue. This distinction between types of cost outlays is illustrated in Figure 3.3.</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4" name="Shape 634"/>
          <p:cNvSpPr/>
          <p:nvPr>
            <p:ph type="sldImg"/>
          </p:nvPr>
        </p:nvSpPr>
        <p:spPr>
          <a:prstGeom prst="rect">
            <a:avLst/>
          </a:prstGeom>
        </p:spPr>
        <p:txBody>
          <a:bodyPr/>
          <a:lstStyle/>
          <a:p>
            <a:pPr/>
          </a:p>
        </p:txBody>
      </p:sp>
      <p:sp>
        <p:nvSpPr>
          <p:cNvPr id="635" name="Shape 635"/>
          <p:cNvSpPr/>
          <p:nvPr>
            <p:ph type="body" sz="quarter" idx="1"/>
          </p:nvPr>
        </p:nvSpPr>
        <p:spPr>
          <a:prstGeom prst="rect">
            <a:avLst/>
          </a:prstGeom>
        </p:spPr>
        <p:txBody>
          <a:bodyPr/>
          <a:lstStyle/>
          <a:p>
            <a:pPr>
              <a:defRPr sz="2800"/>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5" name="Shape 705"/>
          <p:cNvSpPr/>
          <p:nvPr>
            <p:ph type="sldImg"/>
          </p:nvPr>
        </p:nvSpPr>
        <p:spPr>
          <a:prstGeom prst="rect">
            <a:avLst/>
          </a:prstGeom>
        </p:spPr>
        <p:txBody>
          <a:bodyPr/>
          <a:lstStyle/>
          <a:p>
            <a:pPr/>
          </a:p>
        </p:txBody>
      </p:sp>
      <p:sp>
        <p:nvSpPr>
          <p:cNvPr id="706" name="Shape 706"/>
          <p:cNvSpPr/>
          <p:nvPr>
            <p:ph type="body" sz="quarter" idx="1"/>
          </p:nvPr>
        </p:nvSpPr>
        <p:spPr>
          <a:prstGeom prst="rect">
            <a:avLst/>
          </a:prstGeom>
        </p:spPr>
        <p:txBody>
          <a:bodyPr/>
          <a:lstStyle/>
          <a:p>
            <a:pPr/>
            <a:r>
              <a:t>10-Q</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6" name="Shape 746"/>
          <p:cNvSpPr/>
          <p:nvPr>
            <p:ph type="sldImg"/>
          </p:nvPr>
        </p:nvSpPr>
        <p:spPr>
          <a:prstGeom prst="rect">
            <a:avLst/>
          </a:prstGeom>
        </p:spPr>
        <p:txBody>
          <a:bodyPr/>
          <a:lstStyle/>
          <a:p>
            <a:pPr/>
          </a:p>
        </p:txBody>
      </p:sp>
      <p:sp>
        <p:nvSpPr>
          <p:cNvPr id="747" name="Shape 747"/>
          <p:cNvSpPr/>
          <p:nvPr>
            <p:ph type="body" sz="quarter" idx="1"/>
          </p:nvPr>
        </p:nvSpPr>
        <p:spPr>
          <a:prstGeom prst="rect">
            <a:avLst/>
          </a:prstGeom>
        </p:spPr>
        <p:txBody>
          <a:bodyPr/>
          <a:lstStyle/>
          <a:p>
            <a:pPr/>
            <a:r>
              <a:t>Ref book, p316</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6" name="Shape 756"/>
          <p:cNvSpPr/>
          <p:nvPr>
            <p:ph type="sldImg"/>
          </p:nvPr>
        </p:nvSpPr>
        <p:spPr>
          <a:prstGeom prst="rect">
            <a:avLst/>
          </a:prstGeom>
        </p:spPr>
        <p:txBody>
          <a:bodyPr/>
          <a:lstStyle/>
          <a:p>
            <a:pPr/>
          </a:p>
        </p:txBody>
      </p:sp>
      <p:sp>
        <p:nvSpPr>
          <p:cNvPr id="757" name="Shape 757"/>
          <p:cNvSpPr/>
          <p:nvPr>
            <p:ph type="body" sz="quarter" idx="1"/>
          </p:nvPr>
        </p:nvSpPr>
        <p:spPr>
          <a:prstGeom prst="rect">
            <a:avLst/>
          </a:prstGeom>
        </p:spPr>
        <p:txBody>
          <a:bodyPr/>
          <a:lstStyle/>
          <a:p>
            <a:pPr/>
            <a:r>
              <a:t>Textbook, p148</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4" name="Rectangle 6"/>
          <p:cNvSpPr/>
          <p:nvPr/>
        </p:nvSpPr>
        <p:spPr>
          <a:xfrm>
            <a:off x="446533" y="3085763"/>
            <a:ext cx="11298934" cy="3338150"/>
          </a:xfrm>
          <a:prstGeom prst="rect">
            <a:avLst/>
          </a:prstGeom>
          <a:solidFill>
            <a:srgbClr val="465359"/>
          </a:solidFill>
          <a:ln w="12700">
            <a:miter lim="400000"/>
          </a:ln>
        </p:spPr>
        <p:txBody>
          <a:bodyPr lIns="45719" rIns="45719"/>
          <a:lstStyle/>
          <a:p>
            <a:pPr/>
          </a:p>
        </p:txBody>
      </p:sp>
      <p:sp>
        <p:nvSpPr>
          <p:cNvPr id="15" name="Title Text"/>
          <p:cNvSpPr txBox="1"/>
          <p:nvPr>
            <p:ph type="title"/>
          </p:nvPr>
        </p:nvSpPr>
        <p:spPr>
          <a:xfrm>
            <a:off x="581190" y="1020431"/>
            <a:ext cx="10993551" cy="1475013"/>
          </a:xfrm>
          <a:prstGeom prst="rect">
            <a:avLst/>
          </a:prstGeom>
        </p:spPr>
        <p:txBody>
          <a:bodyPr/>
          <a:lstStyle>
            <a:lvl1pPr>
              <a:defRPr sz="3600"/>
            </a:lvl1pPr>
          </a:lstStyle>
          <a:p>
            <a:pPr/>
            <a:r>
              <a:t>Title Text</a:t>
            </a:r>
          </a:p>
        </p:txBody>
      </p:sp>
      <p:sp>
        <p:nvSpPr>
          <p:cNvPr id="16" name="Body Level One…"/>
          <p:cNvSpPr txBox="1"/>
          <p:nvPr>
            <p:ph type="body" sz="quarter" idx="1"/>
          </p:nvPr>
        </p:nvSpPr>
        <p:spPr>
          <a:xfrm>
            <a:off x="581193" y="2495444"/>
            <a:ext cx="10993548" cy="590322"/>
          </a:xfrm>
          <a:prstGeom prst="rect">
            <a:avLst/>
          </a:prstGeom>
        </p:spPr>
        <p:txBody>
          <a:bodyPr anchor="t"/>
          <a:lstStyle>
            <a:lvl1pPr marL="0" indent="0">
              <a:buClrTx/>
              <a:buSzTx/>
              <a:buNone/>
              <a:defRPr cap="all" sz="1600">
                <a:solidFill>
                  <a:schemeClr val="accent1"/>
                </a:solidFill>
              </a:defRPr>
            </a:lvl1pPr>
            <a:lvl2pPr marL="0" indent="457200">
              <a:buClrTx/>
              <a:buSzTx/>
              <a:buNone/>
              <a:defRPr cap="all" sz="1600">
                <a:solidFill>
                  <a:schemeClr val="accent1"/>
                </a:solidFill>
              </a:defRPr>
            </a:lvl2pPr>
            <a:lvl3pPr marL="0" indent="914400">
              <a:buClrTx/>
              <a:buSzTx/>
              <a:buNone/>
              <a:defRPr cap="all" sz="1600">
                <a:solidFill>
                  <a:schemeClr val="accent1"/>
                </a:solidFill>
              </a:defRPr>
            </a:lvl3pPr>
            <a:lvl4pPr marL="0" indent="1371600">
              <a:buClrTx/>
              <a:buSzTx/>
              <a:buNone/>
              <a:defRPr cap="all" sz="1600">
                <a:solidFill>
                  <a:schemeClr val="accent1"/>
                </a:solidFill>
              </a:defRPr>
            </a:lvl4pPr>
            <a:lvl5pPr marL="0" indent="1828800">
              <a:buClrTx/>
              <a:buSzTx/>
              <a:buNone/>
              <a:defRPr cap="all" sz="1600">
                <a:solidFill>
                  <a:schemeClr val="accent1"/>
                </a:solidFill>
              </a:defRPr>
            </a:lvl5pPr>
          </a:lstStyle>
          <a:p>
            <a:pPr/>
            <a:r>
              <a:t>Body Level One</a:t>
            </a:r>
          </a:p>
          <a:p>
            <a:pPr lvl="1"/>
            <a:r>
              <a:t>Body Level Two</a:t>
            </a:r>
          </a:p>
          <a:p>
            <a:pPr lvl="2"/>
            <a:r>
              <a:t>Body Level Three</a:t>
            </a:r>
          </a:p>
          <a:p>
            <a:pPr lvl="3"/>
            <a:r>
              <a:t>Body Level Four</a:t>
            </a:r>
          </a:p>
          <a:p>
            <a:pPr lvl="4"/>
            <a:r>
              <a:t>Body Level Five</a:t>
            </a:r>
          </a:p>
        </p:txBody>
      </p:sp>
      <p:sp>
        <p:nvSpPr>
          <p:cNvPr id="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98" name="Title Text"/>
          <p:cNvSpPr txBox="1"/>
          <p:nvPr>
            <p:ph type="title"/>
          </p:nvPr>
        </p:nvSpPr>
        <p:spPr>
          <a:xfrm>
            <a:off x="581193" y="4693389"/>
            <a:ext cx="11029616" cy="566739"/>
          </a:xfrm>
          <a:prstGeom prst="rect">
            <a:avLst/>
          </a:prstGeom>
        </p:spPr>
        <p:txBody>
          <a:bodyPr/>
          <a:lstStyle>
            <a:lvl1pPr>
              <a:defRPr sz="2400"/>
            </a:lvl1pPr>
          </a:lstStyle>
          <a:p>
            <a:pPr/>
            <a:r>
              <a:t>Title Text</a:t>
            </a:r>
          </a:p>
        </p:txBody>
      </p:sp>
      <p:sp>
        <p:nvSpPr>
          <p:cNvPr id="99" name="Picture Placeholder 2"/>
          <p:cNvSpPr/>
          <p:nvPr>
            <p:ph type="pic" idx="21"/>
          </p:nvPr>
        </p:nvSpPr>
        <p:spPr>
          <a:xfrm>
            <a:off x="447816" y="641350"/>
            <a:ext cx="11290860" cy="3651249"/>
          </a:xfrm>
          <a:prstGeom prst="rect">
            <a:avLst/>
          </a:prstGeom>
        </p:spPr>
        <p:txBody>
          <a:bodyPr lIns="91439" rIns="91439" anchor="t">
            <a:noAutofit/>
          </a:bodyPr>
          <a:lstStyle/>
          <a:p>
            <a:pPr/>
          </a:p>
        </p:txBody>
      </p:sp>
      <p:sp>
        <p:nvSpPr>
          <p:cNvPr id="100" name="Body Level One…"/>
          <p:cNvSpPr txBox="1"/>
          <p:nvPr>
            <p:ph type="body" sz="quarter" idx="1"/>
          </p:nvPr>
        </p:nvSpPr>
        <p:spPr>
          <a:xfrm>
            <a:off x="581191" y="5260126"/>
            <a:ext cx="11029618" cy="998149"/>
          </a:xfrm>
          <a:prstGeom prst="rect">
            <a:avLst/>
          </a:prstGeom>
        </p:spPr>
        <p:txBody>
          <a:bodyPr anchor="t"/>
          <a:lstStyle>
            <a:lvl1pPr marL="0" indent="0">
              <a:buClrTx/>
              <a:buSzTx/>
              <a:buNone/>
              <a:defRPr sz="1600"/>
            </a:lvl1pPr>
            <a:lvl2pPr marL="0" indent="457200">
              <a:buClrTx/>
              <a:buSzTx/>
              <a:buNone/>
              <a:defRPr sz="1600"/>
            </a:lvl2pPr>
            <a:lvl3pPr marL="0" indent="914400">
              <a:buClrTx/>
              <a:buSzTx/>
              <a:buNone/>
              <a:defRPr sz="1600"/>
            </a:lvl3pPr>
            <a:lvl4pPr marL="0" indent="1371600">
              <a:buClrTx/>
              <a:buSzTx/>
              <a:buNone/>
              <a:defRPr sz="1600"/>
            </a:lvl4pPr>
            <a:lvl5pPr marL="0" indent="1828800">
              <a:buClrTx/>
              <a:buSz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108" name="Rectangle 6"/>
          <p:cNvSpPr/>
          <p:nvPr/>
        </p:nvSpPr>
        <p:spPr>
          <a:xfrm>
            <a:off x="446533" y="3085763"/>
            <a:ext cx="11298934" cy="3338150"/>
          </a:xfrm>
          <a:prstGeom prst="rect">
            <a:avLst/>
          </a:prstGeom>
          <a:solidFill>
            <a:srgbClr val="465359"/>
          </a:solidFill>
          <a:ln w="12700">
            <a:miter lim="400000"/>
          </a:ln>
        </p:spPr>
        <p:txBody>
          <a:bodyPr lIns="45719" rIns="45719"/>
          <a:lstStyle/>
          <a:p>
            <a:pPr/>
          </a:p>
        </p:txBody>
      </p:sp>
      <p:sp>
        <p:nvSpPr>
          <p:cNvPr id="109" name="Title Text"/>
          <p:cNvSpPr txBox="1"/>
          <p:nvPr>
            <p:ph type="title"/>
          </p:nvPr>
        </p:nvSpPr>
        <p:spPr>
          <a:xfrm>
            <a:off x="581190" y="1020431"/>
            <a:ext cx="10993551" cy="1475013"/>
          </a:xfrm>
          <a:prstGeom prst="rect">
            <a:avLst/>
          </a:prstGeom>
        </p:spPr>
        <p:txBody>
          <a:bodyPr/>
          <a:lstStyle>
            <a:lvl1pPr>
              <a:defRPr sz="3600"/>
            </a:lvl1pPr>
          </a:lstStyle>
          <a:p>
            <a:pPr/>
            <a:r>
              <a:t>Title Text</a:t>
            </a:r>
          </a:p>
        </p:txBody>
      </p:sp>
      <p:sp>
        <p:nvSpPr>
          <p:cNvPr id="110" name="Body Level One…"/>
          <p:cNvSpPr txBox="1"/>
          <p:nvPr>
            <p:ph type="body" sz="quarter" idx="1"/>
          </p:nvPr>
        </p:nvSpPr>
        <p:spPr>
          <a:xfrm>
            <a:off x="581193" y="2495444"/>
            <a:ext cx="10993548" cy="590322"/>
          </a:xfrm>
          <a:prstGeom prst="rect">
            <a:avLst/>
          </a:prstGeom>
        </p:spPr>
        <p:txBody>
          <a:bodyPr anchor="t"/>
          <a:lstStyle>
            <a:lvl1pPr marL="0" indent="0">
              <a:buClrTx/>
              <a:buSzTx/>
              <a:buNone/>
              <a:defRPr cap="all" sz="1600">
                <a:solidFill>
                  <a:schemeClr val="accent1"/>
                </a:solidFill>
              </a:defRPr>
            </a:lvl1pPr>
            <a:lvl2pPr marL="0" indent="457200">
              <a:buClrTx/>
              <a:buSzTx/>
              <a:buNone/>
              <a:defRPr cap="all" sz="1600">
                <a:solidFill>
                  <a:schemeClr val="accent1"/>
                </a:solidFill>
              </a:defRPr>
            </a:lvl2pPr>
            <a:lvl3pPr marL="0" indent="914400">
              <a:buClrTx/>
              <a:buSzTx/>
              <a:buNone/>
              <a:defRPr cap="all" sz="1600">
                <a:solidFill>
                  <a:schemeClr val="accent1"/>
                </a:solidFill>
              </a:defRPr>
            </a:lvl3pPr>
            <a:lvl4pPr marL="0" indent="1371600">
              <a:buClrTx/>
              <a:buSzTx/>
              <a:buNone/>
              <a:defRPr cap="all" sz="1600">
                <a:solidFill>
                  <a:schemeClr val="accent1"/>
                </a:solidFill>
              </a:defRPr>
            </a:lvl4pPr>
            <a:lvl5pPr marL="0" indent="1828800">
              <a:buClrTx/>
              <a:buSzTx/>
              <a:buNone/>
              <a:defRPr cap="all" sz="1600">
                <a:solidFill>
                  <a:schemeClr val="accent1"/>
                </a:solidFill>
              </a:defRPr>
            </a:lvl5pPr>
          </a:lstStyle>
          <a:p>
            <a:pPr/>
            <a:r>
              <a:t>Body Level One</a:t>
            </a:r>
          </a:p>
          <a:p>
            <a:pPr lvl="1"/>
            <a:r>
              <a:t>Body Level Two</a:t>
            </a:r>
          </a:p>
          <a:p>
            <a:pPr lvl="2"/>
            <a:r>
              <a:t>Body Level Three</a:t>
            </a:r>
          </a:p>
          <a:p>
            <a:pPr lvl="3"/>
            <a:r>
              <a:t>Body Level Four</a:t>
            </a:r>
          </a:p>
          <a:p>
            <a:pPr lvl="4"/>
            <a:r>
              <a:t>Body Level Five</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18" name="Title Text"/>
          <p:cNvSpPr txBox="1"/>
          <p:nvPr>
            <p:ph type="title"/>
          </p:nvPr>
        </p:nvSpPr>
        <p:spPr>
          <a:xfrm>
            <a:off x="581191" y="702155"/>
            <a:ext cx="11029617" cy="1188721"/>
          </a:xfrm>
          <a:prstGeom prst="rect">
            <a:avLst/>
          </a:prstGeom>
        </p:spPr>
        <p:txBody>
          <a:bodyPr/>
          <a:lstStyle/>
          <a:p>
            <a:pPr/>
            <a:r>
              <a:t>Title Text</a:t>
            </a:r>
          </a:p>
        </p:txBody>
      </p:sp>
      <p:sp>
        <p:nvSpPr>
          <p:cNvPr id="119" name="Body Level One…"/>
          <p:cNvSpPr txBox="1"/>
          <p:nvPr>
            <p:ph type="body" idx="1"/>
          </p:nvPr>
        </p:nvSpPr>
        <p:spPr>
          <a:xfrm>
            <a:off x="581191" y="2340864"/>
            <a:ext cx="11029617" cy="3634486"/>
          </a:xfrm>
          <a:prstGeom prst="rect">
            <a:avLst/>
          </a:prstGeom>
        </p:spPr>
        <p:txBody>
          <a:bodyPr anchor="t"/>
          <a:lstStyle>
            <a:lvl1pPr>
              <a:defRPr sz="2800"/>
            </a:lvl1pPr>
            <a:lvl2pPr marL="681000" indent="-356999">
              <a:defRPr sz="2800"/>
            </a:lvl2pPr>
            <a:lvl3pPr marL="1008000" indent="-377999">
              <a:defRPr sz="2800"/>
            </a:lvl3pPr>
            <a:lvl4pPr marL="1371999" indent="-364000">
              <a:defRPr sz="2800"/>
            </a:lvl4pPr>
            <a:lvl5pPr marL="1731999" indent="-363999">
              <a:defRPr sz="2800"/>
            </a:lvl5pPr>
          </a:lstStyle>
          <a:p>
            <a:pPr/>
            <a:r>
              <a:t>Body Level One</a:t>
            </a:r>
          </a:p>
          <a:p>
            <a:pPr lvl="1"/>
            <a:r>
              <a:t>Body Level Two</a:t>
            </a:r>
          </a:p>
          <a:p>
            <a:pPr lvl="2"/>
            <a:r>
              <a:t>Body Level Three</a:t>
            </a:r>
          </a:p>
          <a:p>
            <a:pPr lvl="3"/>
            <a:r>
              <a:t>Body Level Four</a:t>
            </a:r>
          </a:p>
          <a:p>
            <a:pPr lvl="4"/>
            <a:r>
              <a:t>Body Level Five</a:t>
            </a:r>
          </a:p>
        </p:txBody>
      </p:sp>
      <p:sp>
        <p:nvSpPr>
          <p:cNvPr id="120" name="Slide Number"/>
          <p:cNvSpPr txBox="1"/>
          <p:nvPr>
            <p:ph type="sldNum" sz="quarter" idx="2"/>
          </p:nvPr>
        </p:nvSpPr>
        <p:spPr>
          <a:xfrm>
            <a:off x="11337154" y="6471856"/>
            <a:ext cx="273656" cy="269241"/>
          </a:xfrm>
          <a:prstGeom prst="rect">
            <a:avLst/>
          </a:prstGeom>
        </p:spPr>
        <p:txBody>
          <a:bodyPr/>
          <a:lstStyle>
            <a:lvl1pPr>
              <a:defRPr sz="12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127" name="Rectangle 7"/>
          <p:cNvSpPr/>
          <p:nvPr/>
        </p:nvSpPr>
        <p:spPr>
          <a:xfrm>
            <a:off x="447816" y="5141974"/>
            <a:ext cx="11290862" cy="1258828"/>
          </a:xfrm>
          <a:prstGeom prst="rect">
            <a:avLst/>
          </a:prstGeom>
          <a:solidFill>
            <a:srgbClr val="465359"/>
          </a:solidFill>
          <a:ln w="12700">
            <a:miter lim="400000"/>
          </a:ln>
        </p:spPr>
        <p:txBody>
          <a:bodyPr lIns="45719" rIns="45719"/>
          <a:lstStyle/>
          <a:p>
            <a:pPr/>
          </a:p>
        </p:txBody>
      </p:sp>
      <p:sp>
        <p:nvSpPr>
          <p:cNvPr id="128" name="Title Text"/>
          <p:cNvSpPr txBox="1"/>
          <p:nvPr>
            <p:ph type="title"/>
          </p:nvPr>
        </p:nvSpPr>
        <p:spPr>
          <a:xfrm>
            <a:off x="581193" y="2393950"/>
            <a:ext cx="11029616" cy="2147467"/>
          </a:xfrm>
          <a:prstGeom prst="rect">
            <a:avLst/>
          </a:prstGeom>
        </p:spPr>
        <p:txBody>
          <a:bodyPr/>
          <a:lstStyle>
            <a:lvl1pPr>
              <a:defRPr sz="3600"/>
            </a:lvl1pPr>
          </a:lstStyle>
          <a:p>
            <a:pPr/>
            <a:r>
              <a:t>Title Text</a:t>
            </a:r>
          </a:p>
        </p:txBody>
      </p:sp>
      <p:sp>
        <p:nvSpPr>
          <p:cNvPr id="129" name="Body Level One…"/>
          <p:cNvSpPr txBox="1"/>
          <p:nvPr>
            <p:ph type="body" sz="quarter" idx="1"/>
          </p:nvPr>
        </p:nvSpPr>
        <p:spPr>
          <a:xfrm>
            <a:off x="581191" y="4541416"/>
            <a:ext cx="11029617" cy="600557"/>
          </a:xfrm>
          <a:prstGeom prst="rect">
            <a:avLst/>
          </a:prstGeom>
        </p:spPr>
        <p:txBody>
          <a:bodyPr anchor="t"/>
          <a:lstStyle>
            <a:lvl1pPr marL="0" indent="0">
              <a:buClrTx/>
              <a:buSzTx/>
              <a:buNone/>
              <a:defRPr cap="all">
                <a:solidFill>
                  <a:schemeClr val="accent1"/>
                </a:solidFill>
              </a:defRPr>
            </a:lvl1pPr>
            <a:lvl2pPr marL="0" indent="457200">
              <a:buClrTx/>
              <a:buSzTx/>
              <a:buNone/>
              <a:defRPr cap="all">
                <a:solidFill>
                  <a:schemeClr val="accent1"/>
                </a:solidFill>
              </a:defRPr>
            </a:lvl2pPr>
            <a:lvl3pPr marL="0" indent="914400">
              <a:buClrTx/>
              <a:buSzTx/>
              <a:buNone/>
              <a:defRPr cap="all">
                <a:solidFill>
                  <a:schemeClr val="accent1"/>
                </a:solidFill>
              </a:defRPr>
            </a:lvl3pPr>
            <a:lvl4pPr marL="0" indent="1371600">
              <a:buClrTx/>
              <a:buSzTx/>
              <a:buNone/>
              <a:defRPr cap="all">
                <a:solidFill>
                  <a:schemeClr val="accent1"/>
                </a:solidFill>
              </a:defRPr>
            </a:lvl4pPr>
            <a:lvl5pPr marL="0" indent="1828800">
              <a:buClrTx/>
              <a:buSzTx/>
              <a:buNone/>
              <a:defRPr cap="all">
                <a:solidFill>
                  <a:schemeClr val="accent1"/>
                </a:solidFill>
              </a:defRPr>
            </a:lvl5pPr>
          </a:lstStyle>
          <a:p>
            <a:pPr/>
            <a:r>
              <a:t>Body Level One</a:t>
            </a:r>
          </a:p>
          <a:p>
            <a:pPr lvl="1"/>
            <a:r>
              <a:t>Body Level Two</a:t>
            </a:r>
          </a:p>
          <a:p>
            <a:pPr lvl="2"/>
            <a:r>
              <a:t>Body Level Three</a:t>
            </a:r>
          </a:p>
          <a:p>
            <a:pPr lvl="3"/>
            <a:r>
              <a:t>Body Level Four</a:t>
            </a:r>
          </a:p>
          <a:p>
            <a:pPr lvl="4"/>
            <a:r>
              <a:t>Body Level Five</a:t>
            </a:r>
          </a:p>
        </p:txBody>
      </p:sp>
      <p:sp>
        <p:nvSpPr>
          <p:cNvPr id="13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137" name="Title Text"/>
          <p:cNvSpPr txBox="1"/>
          <p:nvPr>
            <p:ph type="title"/>
          </p:nvPr>
        </p:nvSpPr>
        <p:spPr>
          <a:xfrm>
            <a:off x="581193" y="729657"/>
            <a:ext cx="11029616" cy="988334"/>
          </a:xfrm>
          <a:prstGeom prst="rect">
            <a:avLst/>
          </a:prstGeom>
        </p:spPr>
        <p:txBody>
          <a:bodyPr/>
          <a:lstStyle/>
          <a:p>
            <a:pPr/>
            <a:r>
              <a:t>Title Text</a:t>
            </a:r>
          </a:p>
        </p:txBody>
      </p:sp>
      <p:sp>
        <p:nvSpPr>
          <p:cNvPr id="138" name="Body Level One…"/>
          <p:cNvSpPr txBox="1"/>
          <p:nvPr>
            <p:ph type="body" sz="half" idx="1"/>
          </p:nvPr>
        </p:nvSpPr>
        <p:spPr>
          <a:xfrm>
            <a:off x="581193" y="2228002"/>
            <a:ext cx="5194768" cy="363304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146" name="Title Text"/>
          <p:cNvSpPr txBox="1"/>
          <p:nvPr>
            <p:ph type="title"/>
          </p:nvPr>
        </p:nvSpPr>
        <p:spPr>
          <a:xfrm>
            <a:off x="581193" y="729657"/>
            <a:ext cx="11029616" cy="988334"/>
          </a:xfrm>
          <a:prstGeom prst="rect">
            <a:avLst/>
          </a:prstGeom>
        </p:spPr>
        <p:txBody>
          <a:bodyPr/>
          <a:lstStyle/>
          <a:p>
            <a:pPr/>
            <a:r>
              <a:t>Title Text</a:t>
            </a:r>
          </a:p>
        </p:txBody>
      </p:sp>
      <p:sp>
        <p:nvSpPr>
          <p:cNvPr id="147" name="Body Level One…"/>
          <p:cNvSpPr txBox="1"/>
          <p:nvPr>
            <p:ph type="body" sz="quarter" idx="1"/>
          </p:nvPr>
        </p:nvSpPr>
        <p:spPr>
          <a:xfrm>
            <a:off x="581190" y="2250891"/>
            <a:ext cx="5194770" cy="557785"/>
          </a:xfrm>
          <a:prstGeom prst="rect">
            <a:avLst/>
          </a:prstGeom>
        </p:spPr>
        <p:txBody>
          <a:bodyPr/>
          <a:lstStyle>
            <a:lvl1pPr marL="0" indent="0">
              <a:buClrTx/>
              <a:buSzTx/>
              <a:buNone/>
              <a:defRPr sz="2000"/>
            </a:lvl1pPr>
            <a:lvl2pPr marL="0" indent="457200">
              <a:buClrTx/>
              <a:buSzTx/>
              <a:buNone/>
              <a:defRPr sz="2000"/>
            </a:lvl2pPr>
            <a:lvl3pPr marL="0" indent="914400">
              <a:buClrTx/>
              <a:buSzTx/>
              <a:buNone/>
              <a:defRPr sz="2000"/>
            </a:lvl3pPr>
            <a:lvl4pPr marL="0" indent="1371600">
              <a:buClrTx/>
              <a:buSzTx/>
              <a:buNone/>
              <a:defRPr sz="2000"/>
            </a:lvl4pPr>
            <a:lvl5pPr marL="0" indent="1828800">
              <a:buClrTx/>
              <a:buSzTx/>
              <a:buNone/>
              <a:defRPr sz="2000"/>
            </a:lvl5pPr>
          </a:lstStyle>
          <a:p>
            <a:pPr/>
            <a:r>
              <a:t>Body Level One</a:t>
            </a:r>
          </a:p>
          <a:p>
            <a:pPr lvl="1"/>
            <a:r>
              <a:t>Body Level Two</a:t>
            </a:r>
          </a:p>
          <a:p>
            <a:pPr lvl="2"/>
            <a:r>
              <a:t>Body Level Three</a:t>
            </a:r>
          </a:p>
          <a:p>
            <a:pPr lvl="3"/>
            <a:r>
              <a:t>Body Level Four</a:t>
            </a:r>
          </a:p>
          <a:p>
            <a:pPr lvl="4"/>
            <a:r>
              <a:t>Body Level Five</a:t>
            </a:r>
          </a:p>
        </p:txBody>
      </p:sp>
      <p:sp>
        <p:nvSpPr>
          <p:cNvPr id="148" name="Text Placeholder 4"/>
          <p:cNvSpPr/>
          <p:nvPr>
            <p:ph type="body" sz="quarter" idx="21"/>
          </p:nvPr>
        </p:nvSpPr>
        <p:spPr>
          <a:xfrm>
            <a:off x="6416038" y="2250892"/>
            <a:ext cx="5194772" cy="553374"/>
          </a:xfrm>
          <a:prstGeom prst="rect">
            <a:avLst/>
          </a:prstGeom>
        </p:spPr>
        <p:txBody>
          <a:bodyPr/>
          <a:lstStyle/>
          <a:p>
            <a:pPr marL="0" indent="0">
              <a:buClrTx/>
              <a:buSzTx/>
              <a:buNone/>
              <a:defRPr sz="2000"/>
            </a:pPr>
          </a:p>
        </p:txBody>
      </p:sp>
      <p:sp>
        <p:nvSpPr>
          <p:cNvPr id="1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156" name="Title Text"/>
          <p:cNvSpPr txBox="1"/>
          <p:nvPr>
            <p:ph type="title"/>
          </p:nvPr>
        </p:nvSpPr>
        <p:spPr>
          <a:prstGeom prst="rect">
            <a:avLst/>
          </a:prstGeom>
        </p:spPr>
        <p:txBody>
          <a:bodyPr/>
          <a:lstStyle/>
          <a:p>
            <a:pPr/>
            <a:r>
              <a:t>Title Text</a:t>
            </a:r>
          </a:p>
        </p:txBody>
      </p:sp>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171" name="Rectangle 8"/>
          <p:cNvSpPr/>
          <p:nvPr/>
        </p:nvSpPr>
        <p:spPr>
          <a:xfrm>
            <a:off x="447817" y="601199"/>
            <a:ext cx="3682723" cy="5815477"/>
          </a:xfrm>
          <a:prstGeom prst="rect">
            <a:avLst/>
          </a:prstGeom>
          <a:solidFill>
            <a:srgbClr val="465359"/>
          </a:solidFill>
          <a:ln w="12700">
            <a:miter lim="400000"/>
          </a:ln>
        </p:spPr>
        <p:txBody>
          <a:bodyPr lIns="45719" rIns="45719"/>
          <a:lstStyle/>
          <a:p>
            <a:pPr/>
          </a:p>
        </p:txBody>
      </p:sp>
      <p:sp>
        <p:nvSpPr>
          <p:cNvPr id="172" name="Title Text"/>
          <p:cNvSpPr txBox="1"/>
          <p:nvPr>
            <p:ph type="title"/>
          </p:nvPr>
        </p:nvSpPr>
        <p:spPr>
          <a:xfrm>
            <a:off x="767857" y="933450"/>
            <a:ext cx="3031852" cy="1722420"/>
          </a:xfrm>
          <a:prstGeom prst="rect">
            <a:avLst/>
          </a:prstGeom>
        </p:spPr>
        <p:txBody>
          <a:bodyPr/>
          <a:lstStyle>
            <a:lvl1pPr>
              <a:defRPr sz="2400">
                <a:solidFill>
                  <a:srgbClr val="FFFFFF"/>
                </a:solidFill>
              </a:defRPr>
            </a:lvl1pPr>
          </a:lstStyle>
          <a:p>
            <a:pPr/>
            <a:r>
              <a:t>Title Text</a:t>
            </a:r>
          </a:p>
        </p:txBody>
      </p:sp>
      <p:sp>
        <p:nvSpPr>
          <p:cNvPr id="173" name="Body Level One…"/>
          <p:cNvSpPr txBox="1"/>
          <p:nvPr>
            <p:ph type="body" sz="half" idx="1"/>
          </p:nvPr>
        </p:nvSpPr>
        <p:spPr>
          <a:xfrm>
            <a:off x="4900927" y="1179828"/>
            <a:ext cx="6650992" cy="4658218"/>
          </a:xfrm>
          <a:prstGeom prst="rect">
            <a:avLst/>
          </a:prstGeom>
        </p:spPr>
        <p:txBody>
          <a:bodyPr/>
          <a:lstStyle>
            <a:lvl1pPr>
              <a:defRPr sz="2000">
                <a:solidFill>
                  <a:srgbClr val="2A2441"/>
                </a:solidFill>
              </a:defRPr>
            </a:lvl1pPr>
            <a:lvl2pPr marL="663999" indent="-339999">
              <a:defRPr sz="2000">
                <a:solidFill>
                  <a:srgbClr val="2A2441"/>
                </a:solidFill>
              </a:defRPr>
            </a:lvl2pPr>
            <a:lvl3pPr marL="967500" indent="-337500">
              <a:defRPr sz="2000">
                <a:solidFill>
                  <a:srgbClr val="2A2441"/>
                </a:solidFill>
              </a:defRPr>
            </a:lvl3pPr>
            <a:lvl4pPr marL="1342285" indent="-334285">
              <a:defRPr sz="2000">
                <a:solidFill>
                  <a:srgbClr val="2A2441"/>
                </a:solidFill>
              </a:defRPr>
            </a:lvl4pPr>
            <a:lvl5pPr marL="1702285" indent="-334285">
              <a:defRPr sz="2000">
                <a:solidFill>
                  <a:srgbClr val="2A2441"/>
                </a:solidFill>
              </a:defRPr>
            </a:lvl5pPr>
          </a:lstStyle>
          <a:p>
            <a:pPr/>
            <a:r>
              <a:t>Body Level One</a:t>
            </a:r>
          </a:p>
          <a:p>
            <a:pPr lvl="1"/>
            <a:r>
              <a:t>Body Level Two</a:t>
            </a:r>
          </a:p>
          <a:p>
            <a:pPr lvl="2"/>
            <a:r>
              <a:t>Body Level Three</a:t>
            </a:r>
          </a:p>
          <a:p>
            <a:pPr lvl="3"/>
            <a:r>
              <a:t>Body Level Four</a:t>
            </a:r>
          </a:p>
          <a:p>
            <a:pPr lvl="4"/>
            <a:r>
              <a:t>Body Level Five</a:t>
            </a:r>
          </a:p>
        </p:txBody>
      </p:sp>
      <p:sp>
        <p:nvSpPr>
          <p:cNvPr id="174" name="Text Placeholder 3"/>
          <p:cNvSpPr/>
          <p:nvPr>
            <p:ph type="body" sz="quarter" idx="21"/>
          </p:nvPr>
        </p:nvSpPr>
        <p:spPr>
          <a:xfrm>
            <a:off x="767857" y="2836653"/>
            <a:ext cx="3031852" cy="3001393"/>
          </a:xfrm>
          <a:prstGeom prst="rect">
            <a:avLst/>
          </a:prstGeom>
        </p:spPr>
        <p:txBody>
          <a:bodyPr anchor="t"/>
          <a:lstStyle/>
          <a:p>
            <a:pPr marL="0" indent="0">
              <a:buClrTx/>
              <a:buSzTx/>
              <a:buNone/>
              <a:defRPr sz="1600">
                <a:solidFill>
                  <a:srgbClr val="FFFFFF"/>
                </a:solidFill>
              </a:defRPr>
            </a:pPr>
          </a:p>
        </p:txBody>
      </p:sp>
      <p:sp>
        <p:nvSpPr>
          <p:cNvPr id="175" name="Slide Number"/>
          <p:cNvSpPr txBox="1"/>
          <p:nvPr>
            <p:ph type="sldNum" sz="quarter" idx="2"/>
          </p:nvPr>
        </p:nvSpPr>
        <p:spPr>
          <a:xfrm>
            <a:off x="11379533" y="6523908"/>
            <a:ext cx="231277" cy="2311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182" name="Title Text"/>
          <p:cNvSpPr txBox="1"/>
          <p:nvPr>
            <p:ph type="title"/>
          </p:nvPr>
        </p:nvSpPr>
        <p:spPr>
          <a:xfrm>
            <a:off x="581193" y="4693389"/>
            <a:ext cx="11029616" cy="566739"/>
          </a:xfrm>
          <a:prstGeom prst="rect">
            <a:avLst/>
          </a:prstGeom>
        </p:spPr>
        <p:txBody>
          <a:bodyPr/>
          <a:lstStyle>
            <a:lvl1pPr>
              <a:defRPr sz="2400"/>
            </a:lvl1pPr>
          </a:lstStyle>
          <a:p>
            <a:pPr/>
            <a:r>
              <a:t>Title Text</a:t>
            </a:r>
          </a:p>
        </p:txBody>
      </p:sp>
      <p:sp>
        <p:nvSpPr>
          <p:cNvPr id="183" name="Picture Placeholder 2"/>
          <p:cNvSpPr/>
          <p:nvPr>
            <p:ph type="pic" idx="21"/>
          </p:nvPr>
        </p:nvSpPr>
        <p:spPr>
          <a:xfrm>
            <a:off x="447816" y="641350"/>
            <a:ext cx="11290860" cy="3651249"/>
          </a:xfrm>
          <a:prstGeom prst="rect">
            <a:avLst/>
          </a:prstGeom>
        </p:spPr>
        <p:txBody>
          <a:bodyPr lIns="91439" rIns="91439" anchor="t">
            <a:noAutofit/>
          </a:bodyPr>
          <a:lstStyle/>
          <a:p>
            <a:pPr/>
          </a:p>
        </p:txBody>
      </p:sp>
      <p:sp>
        <p:nvSpPr>
          <p:cNvPr id="184" name="Body Level One…"/>
          <p:cNvSpPr txBox="1"/>
          <p:nvPr>
            <p:ph type="body" sz="quarter" idx="1"/>
          </p:nvPr>
        </p:nvSpPr>
        <p:spPr>
          <a:xfrm>
            <a:off x="581191" y="5260126"/>
            <a:ext cx="11029618" cy="998149"/>
          </a:xfrm>
          <a:prstGeom prst="rect">
            <a:avLst/>
          </a:prstGeom>
        </p:spPr>
        <p:txBody>
          <a:bodyPr anchor="t"/>
          <a:lstStyle>
            <a:lvl1pPr marL="0" indent="0">
              <a:buClrTx/>
              <a:buSzTx/>
              <a:buNone/>
              <a:defRPr sz="1600"/>
            </a:lvl1pPr>
            <a:lvl2pPr marL="0" indent="457200">
              <a:buClrTx/>
              <a:buSzTx/>
              <a:buNone/>
              <a:defRPr sz="1600"/>
            </a:lvl2pPr>
            <a:lvl3pPr marL="0" indent="914400">
              <a:buClrTx/>
              <a:buSzTx/>
              <a:buNone/>
              <a:defRPr sz="1600"/>
            </a:lvl3pPr>
            <a:lvl4pPr marL="0" indent="1371600">
              <a:buClrTx/>
              <a:buSzTx/>
              <a:buNone/>
              <a:defRPr sz="1600"/>
            </a:lvl4pPr>
            <a:lvl5pPr marL="0" indent="1828800">
              <a:buClrTx/>
              <a:buSz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1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0">
    <p:bg>
      <p:bgPr>
        <a:solidFill>
          <a:srgbClr val="000000"/>
        </a:solidFill>
      </p:bgPr>
    </p:bg>
    <p:spTree>
      <p:nvGrpSpPr>
        <p:cNvPr id="1" name=""/>
        <p:cNvGrpSpPr/>
        <p:nvPr/>
      </p:nvGrpSpPr>
      <p:grpSpPr>
        <a:xfrm>
          <a:off x="0" y="0"/>
          <a:ext cx="0" cy="0"/>
          <a:chOff x="0" y="0"/>
          <a:chExt cx="0" cy="0"/>
        </a:xfrm>
      </p:grpSpPr>
      <p:sp>
        <p:nvSpPr>
          <p:cNvPr id="24" name="Rectangle 6"/>
          <p:cNvSpPr/>
          <p:nvPr/>
        </p:nvSpPr>
        <p:spPr>
          <a:xfrm>
            <a:off x="446533" y="3085763"/>
            <a:ext cx="11298934" cy="3338150"/>
          </a:xfrm>
          <a:prstGeom prst="rect">
            <a:avLst/>
          </a:prstGeom>
          <a:solidFill>
            <a:srgbClr val="465359"/>
          </a:solidFill>
          <a:ln w="12700">
            <a:miter lim="400000"/>
          </a:ln>
        </p:spPr>
        <p:txBody>
          <a:bodyPr lIns="45719" rIns="45719"/>
          <a:lstStyle/>
          <a:p>
            <a:pPr>
              <a:defRPr>
                <a:solidFill>
                  <a:srgbClr val="FFFFFF"/>
                </a:solidFill>
              </a:defRPr>
            </a:pPr>
          </a:p>
        </p:txBody>
      </p:sp>
      <p:sp>
        <p:nvSpPr>
          <p:cNvPr id="25" name="Title Text"/>
          <p:cNvSpPr txBox="1"/>
          <p:nvPr>
            <p:ph type="title"/>
          </p:nvPr>
        </p:nvSpPr>
        <p:spPr>
          <a:xfrm>
            <a:off x="581190" y="1020431"/>
            <a:ext cx="10993551" cy="1475013"/>
          </a:xfrm>
          <a:prstGeom prst="rect">
            <a:avLst/>
          </a:prstGeom>
        </p:spPr>
        <p:txBody>
          <a:bodyPr/>
          <a:lstStyle>
            <a:lvl1pPr>
              <a:defRPr sz="3600">
                <a:solidFill>
                  <a:srgbClr val="FFFFFF"/>
                </a:solidFill>
              </a:defRPr>
            </a:lvl1pPr>
          </a:lstStyle>
          <a:p>
            <a:pPr/>
            <a:r>
              <a:t>Title Text</a:t>
            </a:r>
          </a:p>
        </p:txBody>
      </p:sp>
      <p:sp>
        <p:nvSpPr>
          <p:cNvPr id="26" name="Body Level One…"/>
          <p:cNvSpPr txBox="1"/>
          <p:nvPr>
            <p:ph type="body" sz="quarter" idx="1"/>
          </p:nvPr>
        </p:nvSpPr>
        <p:spPr>
          <a:xfrm>
            <a:off x="581193" y="2495444"/>
            <a:ext cx="10993548" cy="590322"/>
          </a:xfrm>
          <a:prstGeom prst="rect">
            <a:avLst/>
          </a:prstGeom>
        </p:spPr>
        <p:txBody>
          <a:bodyPr anchor="t"/>
          <a:lstStyle>
            <a:lvl1pPr marL="0" indent="0">
              <a:buClrTx/>
              <a:buSzTx/>
              <a:buNone/>
              <a:defRPr cap="all" sz="1600">
                <a:solidFill>
                  <a:schemeClr val="accent1"/>
                </a:solidFill>
              </a:defRPr>
            </a:lvl1pPr>
            <a:lvl2pPr marL="0" indent="457200">
              <a:buClrTx/>
              <a:buSzTx/>
              <a:buNone/>
              <a:defRPr cap="all" sz="1600">
                <a:solidFill>
                  <a:schemeClr val="accent1"/>
                </a:solidFill>
              </a:defRPr>
            </a:lvl2pPr>
            <a:lvl3pPr marL="0" indent="914400">
              <a:buClrTx/>
              <a:buSzTx/>
              <a:buNone/>
              <a:defRPr cap="all" sz="1600">
                <a:solidFill>
                  <a:schemeClr val="accent1"/>
                </a:solidFill>
              </a:defRPr>
            </a:lvl3pPr>
            <a:lvl4pPr marL="0" indent="1371600">
              <a:buClrTx/>
              <a:buSzTx/>
              <a:buNone/>
              <a:defRPr cap="all" sz="1600">
                <a:solidFill>
                  <a:schemeClr val="accent1"/>
                </a:solidFill>
              </a:defRPr>
            </a:lvl4pPr>
            <a:lvl5pPr marL="0" indent="1828800">
              <a:buClrTx/>
              <a:buSzTx/>
              <a:buNone/>
              <a:defRPr cap="all" sz="1600">
                <a:solidFill>
                  <a:schemeClr val="accent1"/>
                </a:solidFill>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192" name="Rectangle 6"/>
          <p:cNvSpPr/>
          <p:nvPr/>
        </p:nvSpPr>
        <p:spPr>
          <a:xfrm>
            <a:off x="446533" y="3085763"/>
            <a:ext cx="11298934" cy="3338150"/>
          </a:xfrm>
          <a:prstGeom prst="rect">
            <a:avLst/>
          </a:prstGeom>
          <a:solidFill>
            <a:srgbClr val="465359"/>
          </a:solidFill>
          <a:ln w="12700">
            <a:miter lim="400000"/>
          </a:ln>
        </p:spPr>
        <p:txBody>
          <a:bodyPr lIns="45719" rIns="45719"/>
          <a:lstStyle/>
          <a:p>
            <a:pPr/>
          </a:p>
        </p:txBody>
      </p:sp>
      <p:sp>
        <p:nvSpPr>
          <p:cNvPr id="193" name="Title Text"/>
          <p:cNvSpPr txBox="1"/>
          <p:nvPr>
            <p:ph type="title"/>
          </p:nvPr>
        </p:nvSpPr>
        <p:spPr>
          <a:xfrm>
            <a:off x="581190" y="1020431"/>
            <a:ext cx="10993551" cy="1475013"/>
          </a:xfrm>
          <a:prstGeom prst="rect">
            <a:avLst/>
          </a:prstGeom>
        </p:spPr>
        <p:txBody>
          <a:bodyPr/>
          <a:lstStyle>
            <a:lvl1pPr>
              <a:defRPr sz="3600"/>
            </a:lvl1pPr>
          </a:lstStyle>
          <a:p>
            <a:pPr/>
            <a:r>
              <a:t>Title Text</a:t>
            </a:r>
          </a:p>
        </p:txBody>
      </p:sp>
      <p:sp>
        <p:nvSpPr>
          <p:cNvPr id="194" name="Body Level One…"/>
          <p:cNvSpPr txBox="1"/>
          <p:nvPr>
            <p:ph type="body" sz="quarter" idx="1"/>
          </p:nvPr>
        </p:nvSpPr>
        <p:spPr>
          <a:xfrm>
            <a:off x="581193" y="2495444"/>
            <a:ext cx="10993548" cy="590322"/>
          </a:xfrm>
          <a:prstGeom prst="rect">
            <a:avLst/>
          </a:prstGeom>
        </p:spPr>
        <p:txBody>
          <a:bodyPr anchor="t"/>
          <a:lstStyle>
            <a:lvl1pPr marL="0" indent="0">
              <a:buClrTx/>
              <a:buSzTx/>
              <a:buNone/>
              <a:defRPr cap="all" sz="1600">
                <a:solidFill>
                  <a:schemeClr val="accent1"/>
                </a:solidFill>
              </a:defRPr>
            </a:lvl1pPr>
            <a:lvl2pPr marL="0" indent="457200">
              <a:buClrTx/>
              <a:buSzTx/>
              <a:buNone/>
              <a:defRPr cap="all" sz="1600">
                <a:solidFill>
                  <a:schemeClr val="accent1"/>
                </a:solidFill>
              </a:defRPr>
            </a:lvl2pPr>
            <a:lvl3pPr marL="0" indent="914400">
              <a:buClrTx/>
              <a:buSzTx/>
              <a:buNone/>
              <a:defRPr cap="all" sz="1600">
                <a:solidFill>
                  <a:schemeClr val="accent1"/>
                </a:solidFill>
              </a:defRPr>
            </a:lvl3pPr>
            <a:lvl4pPr marL="0" indent="1371600">
              <a:buClrTx/>
              <a:buSzTx/>
              <a:buNone/>
              <a:defRPr cap="all" sz="1600">
                <a:solidFill>
                  <a:schemeClr val="accent1"/>
                </a:solidFill>
              </a:defRPr>
            </a:lvl4pPr>
            <a:lvl5pPr marL="0" indent="1828800">
              <a:buClrTx/>
              <a:buSzTx/>
              <a:buNone/>
              <a:defRPr cap="all" sz="1600">
                <a:solidFill>
                  <a:schemeClr val="accent1"/>
                </a:solidFill>
              </a:defRPr>
            </a:lvl5pPr>
          </a:lstStyle>
          <a:p>
            <a:pPr/>
            <a:r>
              <a:t>Body Level One</a:t>
            </a:r>
          </a:p>
          <a:p>
            <a:pPr lvl="1"/>
            <a:r>
              <a:t>Body Level Two</a:t>
            </a:r>
          </a:p>
          <a:p>
            <a:pPr lvl="2"/>
            <a:r>
              <a:t>Body Level Three</a:t>
            </a:r>
          </a:p>
          <a:p>
            <a:pPr lvl="3"/>
            <a:r>
              <a:t>Body Level Four</a:t>
            </a:r>
          </a:p>
          <a:p>
            <a:pPr lvl="4"/>
            <a:r>
              <a:t>Body Level Five</a:t>
            </a:r>
          </a:p>
        </p:txBody>
      </p:sp>
      <p:sp>
        <p:nvSpPr>
          <p:cNvPr id="1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2" name="Title Text"/>
          <p:cNvSpPr txBox="1"/>
          <p:nvPr>
            <p:ph type="title"/>
          </p:nvPr>
        </p:nvSpPr>
        <p:spPr>
          <a:xfrm>
            <a:off x="581191" y="702155"/>
            <a:ext cx="11029617" cy="1188721"/>
          </a:xfrm>
          <a:prstGeom prst="rect">
            <a:avLst/>
          </a:prstGeom>
        </p:spPr>
        <p:txBody>
          <a:bodyPr anchor="ctr"/>
          <a:lstStyle>
            <a:lvl1pPr>
              <a:defRPr sz="4000"/>
            </a:lvl1pPr>
          </a:lstStyle>
          <a:p>
            <a:pPr/>
            <a:r>
              <a:t>Title Text</a:t>
            </a:r>
          </a:p>
        </p:txBody>
      </p:sp>
      <p:sp>
        <p:nvSpPr>
          <p:cNvPr id="203" name="Body Level One…"/>
          <p:cNvSpPr txBox="1"/>
          <p:nvPr>
            <p:ph type="body" idx="1"/>
          </p:nvPr>
        </p:nvSpPr>
        <p:spPr>
          <a:xfrm>
            <a:off x="581191" y="2048718"/>
            <a:ext cx="11029617" cy="3926632"/>
          </a:xfrm>
          <a:prstGeom prst="rect">
            <a:avLst/>
          </a:prstGeom>
        </p:spPr>
        <p:txBody>
          <a:bodyPr anchor="t"/>
          <a:lstStyle>
            <a:lvl1pPr>
              <a:defRPr sz="2800">
                <a:latin typeface="+mj-lt"/>
                <a:ea typeface="+mj-ea"/>
                <a:cs typeface="+mj-cs"/>
                <a:sym typeface="Helvetica"/>
              </a:defRPr>
            </a:lvl1pPr>
            <a:lvl2pPr marL="681000" indent="-356999">
              <a:buChar char="➢"/>
              <a:defRPr sz="2800">
                <a:latin typeface="+mj-lt"/>
                <a:ea typeface="+mj-ea"/>
                <a:cs typeface="+mj-cs"/>
                <a:sym typeface="Helvetica"/>
              </a:defRPr>
            </a:lvl2pPr>
            <a:lvl3pPr marL="1008000" indent="-377999">
              <a:defRPr sz="2800">
                <a:latin typeface="+mj-lt"/>
                <a:ea typeface="+mj-ea"/>
                <a:cs typeface="+mj-cs"/>
                <a:sym typeface="Helvetica"/>
              </a:defRPr>
            </a:lvl3pPr>
            <a:lvl4pPr marL="1371999" indent="-364000">
              <a:defRPr sz="2800">
                <a:latin typeface="+mj-lt"/>
                <a:ea typeface="+mj-ea"/>
                <a:cs typeface="+mj-cs"/>
                <a:sym typeface="Helvetica"/>
              </a:defRPr>
            </a:lvl4pPr>
            <a:lvl5pPr marL="1731999" indent="-363999">
              <a:defRPr sz="2800">
                <a:latin typeface="+mj-lt"/>
                <a:ea typeface="+mj-ea"/>
                <a:cs typeface="+mj-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204" name="Slide Number"/>
          <p:cNvSpPr txBox="1"/>
          <p:nvPr>
            <p:ph type="sldNum" sz="quarter" idx="2"/>
          </p:nvPr>
        </p:nvSpPr>
        <p:spPr>
          <a:xfrm>
            <a:off x="11337154" y="6471856"/>
            <a:ext cx="273656" cy="269241"/>
          </a:xfrm>
          <a:prstGeom prst="rect">
            <a:avLst/>
          </a:prstGeom>
        </p:spPr>
        <p:txBody>
          <a:bodyPr/>
          <a:lstStyle>
            <a:lvl1pPr>
              <a:defRPr sz="12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11" name="Rectangle 7"/>
          <p:cNvSpPr/>
          <p:nvPr/>
        </p:nvSpPr>
        <p:spPr>
          <a:xfrm>
            <a:off x="447816" y="5141974"/>
            <a:ext cx="11290862" cy="1258828"/>
          </a:xfrm>
          <a:prstGeom prst="rect">
            <a:avLst/>
          </a:prstGeom>
          <a:solidFill>
            <a:srgbClr val="465359"/>
          </a:solidFill>
          <a:ln w="12700">
            <a:miter lim="400000"/>
          </a:ln>
        </p:spPr>
        <p:txBody>
          <a:bodyPr lIns="45719" rIns="45719"/>
          <a:lstStyle/>
          <a:p>
            <a:pPr/>
          </a:p>
        </p:txBody>
      </p:sp>
      <p:sp>
        <p:nvSpPr>
          <p:cNvPr id="212" name="Title Text"/>
          <p:cNvSpPr txBox="1"/>
          <p:nvPr>
            <p:ph type="title"/>
          </p:nvPr>
        </p:nvSpPr>
        <p:spPr>
          <a:xfrm>
            <a:off x="581193" y="2393950"/>
            <a:ext cx="11029616" cy="2147467"/>
          </a:xfrm>
          <a:prstGeom prst="rect">
            <a:avLst/>
          </a:prstGeom>
        </p:spPr>
        <p:txBody>
          <a:bodyPr/>
          <a:lstStyle>
            <a:lvl1pPr>
              <a:defRPr sz="3600"/>
            </a:lvl1pPr>
          </a:lstStyle>
          <a:p>
            <a:pPr/>
            <a:r>
              <a:t>Title Text</a:t>
            </a:r>
          </a:p>
        </p:txBody>
      </p:sp>
      <p:sp>
        <p:nvSpPr>
          <p:cNvPr id="213" name="Body Level One…"/>
          <p:cNvSpPr txBox="1"/>
          <p:nvPr>
            <p:ph type="body" sz="quarter" idx="1"/>
          </p:nvPr>
        </p:nvSpPr>
        <p:spPr>
          <a:xfrm>
            <a:off x="581191" y="4541416"/>
            <a:ext cx="11029617" cy="600557"/>
          </a:xfrm>
          <a:prstGeom prst="rect">
            <a:avLst/>
          </a:prstGeom>
        </p:spPr>
        <p:txBody>
          <a:bodyPr anchor="t"/>
          <a:lstStyle>
            <a:lvl1pPr marL="0" indent="0">
              <a:buClrTx/>
              <a:buSzTx/>
              <a:buNone/>
              <a:defRPr cap="all">
                <a:solidFill>
                  <a:schemeClr val="accent1"/>
                </a:solidFill>
              </a:defRPr>
            </a:lvl1pPr>
            <a:lvl2pPr marL="0" indent="457200">
              <a:buClrTx/>
              <a:buSzTx/>
              <a:buNone/>
              <a:defRPr cap="all">
                <a:solidFill>
                  <a:schemeClr val="accent1"/>
                </a:solidFill>
              </a:defRPr>
            </a:lvl2pPr>
            <a:lvl3pPr marL="0" indent="914400">
              <a:buClrTx/>
              <a:buSzTx/>
              <a:buNone/>
              <a:defRPr cap="all">
                <a:solidFill>
                  <a:schemeClr val="accent1"/>
                </a:solidFill>
              </a:defRPr>
            </a:lvl3pPr>
            <a:lvl4pPr marL="0" indent="1371600">
              <a:buClrTx/>
              <a:buSzTx/>
              <a:buNone/>
              <a:defRPr cap="all">
                <a:solidFill>
                  <a:schemeClr val="accent1"/>
                </a:solidFill>
              </a:defRPr>
            </a:lvl4pPr>
            <a:lvl5pPr marL="0" indent="1828800">
              <a:buClrTx/>
              <a:buSzTx/>
              <a:buNone/>
              <a:defRPr cap="all">
                <a:solidFill>
                  <a:schemeClr val="accent1"/>
                </a:solidFill>
              </a:defRPr>
            </a:lvl5pPr>
          </a:lstStyle>
          <a:p>
            <a:pPr/>
            <a:r>
              <a:t>Body Level One</a:t>
            </a:r>
          </a:p>
          <a:p>
            <a:pPr lvl="1"/>
            <a:r>
              <a:t>Body Level Two</a:t>
            </a:r>
          </a:p>
          <a:p>
            <a:pPr lvl="2"/>
            <a:r>
              <a:t>Body Level Three</a:t>
            </a:r>
          </a:p>
          <a:p>
            <a:pPr lvl="3"/>
            <a:r>
              <a:t>Body Level Four</a:t>
            </a:r>
          </a:p>
          <a:p>
            <a:pPr lvl="4"/>
            <a:r>
              <a:t>Body Level Five</a:t>
            </a:r>
          </a:p>
        </p:txBody>
      </p:sp>
      <p:sp>
        <p:nvSpPr>
          <p:cNvPr id="2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221" name="Title Text"/>
          <p:cNvSpPr txBox="1"/>
          <p:nvPr>
            <p:ph type="title"/>
          </p:nvPr>
        </p:nvSpPr>
        <p:spPr>
          <a:xfrm>
            <a:off x="581193" y="729657"/>
            <a:ext cx="11029616" cy="988334"/>
          </a:xfrm>
          <a:prstGeom prst="rect">
            <a:avLst/>
          </a:prstGeom>
        </p:spPr>
        <p:txBody>
          <a:bodyPr/>
          <a:lstStyle/>
          <a:p>
            <a:pPr/>
            <a:r>
              <a:t>Title Text</a:t>
            </a:r>
          </a:p>
        </p:txBody>
      </p:sp>
      <p:sp>
        <p:nvSpPr>
          <p:cNvPr id="222" name="Body Level One…"/>
          <p:cNvSpPr txBox="1"/>
          <p:nvPr>
            <p:ph type="body" sz="half" idx="1"/>
          </p:nvPr>
        </p:nvSpPr>
        <p:spPr>
          <a:xfrm>
            <a:off x="581193" y="2228002"/>
            <a:ext cx="5194768" cy="363304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230" name="Title Text"/>
          <p:cNvSpPr txBox="1"/>
          <p:nvPr>
            <p:ph type="title"/>
          </p:nvPr>
        </p:nvSpPr>
        <p:spPr>
          <a:xfrm>
            <a:off x="581193" y="729657"/>
            <a:ext cx="11029616" cy="988334"/>
          </a:xfrm>
          <a:prstGeom prst="rect">
            <a:avLst/>
          </a:prstGeom>
        </p:spPr>
        <p:txBody>
          <a:bodyPr/>
          <a:lstStyle/>
          <a:p>
            <a:pPr/>
            <a:r>
              <a:t>Title Text</a:t>
            </a:r>
          </a:p>
        </p:txBody>
      </p:sp>
      <p:sp>
        <p:nvSpPr>
          <p:cNvPr id="231" name="Body Level One…"/>
          <p:cNvSpPr txBox="1"/>
          <p:nvPr>
            <p:ph type="body" sz="quarter" idx="1"/>
          </p:nvPr>
        </p:nvSpPr>
        <p:spPr>
          <a:xfrm>
            <a:off x="581190" y="2250891"/>
            <a:ext cx="5194770" cy="557785"/>
          </a:xfrm>
          <a:prstGeom prst="rect">
            <a:avLst/>
          </a:prstGeom>
        </p:spPr>
        <p:txBody>
          <a:bodyPr/>
          <a:lstStyle>
            <a:lvl1pPr marL="0" indent="0">
              <a:buClrTx/>
              <a:buSzTx/>
              <a:buNone/>
              <a:defRPr sz="2000"/>
            </a:lvl1pPr>
            <a:lvl2pPr marL="0" indent="457200">
              <a:buClrTx/>
              <a:buSzTx/>
              <a:buNone/>
              <a:defRPr sz="2000"/>
            </a:lvl2pPr>
            <a:lvl3pPr marL="0" indent="914400">
              <a:buClrTx/>
              <a:buSzTx/>
              <a:buNone/>
              <a:defRPr sz="2000"/>
            </a:lvl3pPr>
            <a:lvl4pPr marL="0" indent="1371600">
              <a:buClrTx/>
              <a:buSzTx/>
              <a:buNone/>
              <a:defRPr sz="2000"/>
            </a:lvl4pPr>
            <a:lvl5pPr marL="0" indent="1828800">
              <a:buClrTx/>
              <a:buSzTx/>
              <a:buNone/>
              <a:defRPr sz="2000"/>
            </a:lvl5pPr>
          </a:lstStyle>
          <a:p>
            <a:pPr/>
            <a:r>
              <a:t>Body Level One</a:t>
            </a:r>
          </a:p>
          <a:p>
            <a:pPr lvl="1"/>
            <a:r>
              <a:t>Body Level Two</a:t>
            </a:r>
          </a:p>
          <a:p>
            <a:pPr lvl="2"/>
            <a:r>
              <a:t>Body Level Three</a:t>
            </a:r>
          </a:p>
          <a:p>
            <a:pPr lvl="3"/>
            <a:r>
              <a:t>Body Level Four</a:t>
            </a:r>
          </a:p>
          <a:p>
            <a:pPr lvl="4"/>
            <a:r>
              <a:t>Body Level Five</a:t>
            </a:r>
          </a:p>
        </p:txBody>
      </p:sp>
      <p:sp>
        <p:nvSpPr>
          <p:cNvPr id="232" name="Text Placeholder 4"/>
          <p:cNvSpPr/>
          <p:nvPr>
            <p:ph type="body" sz="quarter" idx="21"/>
          </p:nvPr>
        </p:nvSpPr>
        <p:spPr>
          <a:xfrm>
            <a:off x="6416038" y="2250892"/>
            <a:ext cx="5194772" cy="553374"/>
          </a:xfrm>
          <a:prstGeom prst="rect">
            <a:avLst/>
          </a:prstGeom>
        </p:spPr>
        <p:txBody>
          <a:bodyPr/>
          <a:lstStyle/>
          <a:p>
            <a:pPr marL="0" indent="0">
              <a:buClrTx/>
              <a:buSzTx/>
              <a:buNone/>
              <a:defRPr sz="2000"/>
            </a:pPr>
          </a:p>
        </p:txBody>
      </p:sp>
      <p:sp>
        <p:nvSpPr>
          <p:cNvPr id="2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240" name="Title Text"/>
          <p:cNvSpPr txBox="1"/>
          <p:nvPr>
            <p:ph type="title"/>
          </p:nvPr>
        </p:nvSpPr>
        <p:spPr>
          <a:prstGeom prst="rect">
            <a:avLst/>
          </a:prstGeom>
        </p:spPr>
        <p:txBody>
          <a:bodyPr/>
          <a:lstStyle/>
          <a:p>
            <a:pPr/>
            <a:r>
              <a:t>Title Text</a:t>
            </a:r>
          </a:p>
        </p:txBody>
      </p:sp>
      <p:sp>
        <p:nvSpPr>
          <p:cNvPr id="2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2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255" name="Rectangle 8"/>
          <p:cNvSpPr/>
          <p:nvPr/>
        </p:nvSpPr>
        <p:spPr>
          <a:xfrm>
            <a:off x="447817" y="601199"/>
            <a:ext cx="3682723" cy="5815477"/>
          </a:xfrm>
          <a:prstGeom prst="rect">
            <a:avLst/>
          </a:prstGeom>
          <a:solidFill>
            <a:srgbClr val="465359"/>
          </a:solidFill>
          <a:ln w="12700">
            <a:miter lim="400000"/>
          </a:ln>
        </p:spPr>
        <p:txBody>
          <a:bodyPr lIns="45719" rIns="45719"/>
          <a:lstStyle/>
          <a:p>
            <a:pPr/>
          </a:p>
        </p:txBody>
      </p:sp>
      <p:sp>
        <p:nvSpPr>
          <p:cNvPr id="256" name="Title Text"/>
          <p:cNvSpPr txBox="1"/>
          <p:nvPr>
            <p:ph type="title"/>
          </p:nvPr>
        </p:nvSpPr>
        <p:spPr>
          <a:xfrm>
            <a:off x="767857" y="933450"/>
            <a:ext cx="3031852" cy="1722420"/>
          </a:xfrm>
          <a:prstGeom prst="rect">
            <a:avLst/>
          </a:prstGeom>
        </p:spPr>
        <p:txBody>
          <a:bodyPr/>
          <a:lstStyle>
            <a:lvl1pPr>
              <a:defRPr sz="2400">
                <a:solidFill>
                  <a:srgbClr val="FFFFFF"/>
                </a:solidFill>
              </a:defRPr>
            </a:lvl1pPr>
          </a:lstStyle>
          <a:p>
            <a:pPr/>
            <a:r>
              <a:t>Title Text</a:t>
            </a:r>
          </a:p>
        </p:txBody>
      </p:sp>
      <p:sp>
        <p:nvSpPr>
          <p:cNvPr id="257" name="Body Level One…"/>
          <p:cNvSpPr txBox="1"/>
          <p:nvPr>
            <p:ph type="body" sz="half" idx="1"/>
          </p:nvPr>
        </p:nvSpPr>
        <p:spPr>
          <a:xfrm>
            <a:off x="4900927" y="1179828"/>
            <a:ext cx="6650992" cy="4658218"/>
          </a:xfrm>
          <a:prstGeom prst="rect">
            <a:avLst/>
          </a:prstGeom>
        </p:spPr>
        <p:txBody>
          <a:bodyPr/>
          <a:lstStyle>
            <a:lvl1pPr>
              <a:defRPr sz="2000">
                <a:solidFill>
                  <a:srgbClr val="2A2441"/>
                </a:solidFill>
              </a:defRPr>
            </a:lvl1pPr>
            <a:lvl2pPr marL="663999" indent="-339999">
              <a:defRPr sz="2000">
                <a:solidFill>
                  <a:srgbClr val="2A2441"/>
                </a:solidFill>
              </a:defRPr>
            </a:lvl2pPr>
            <a:lvl3pPr marL="967500" indent="-337500">
              <a:defRPr sz="2000">
                <a:solidFill>
                  <a:srgbClr val="2A2441"/>
                </a:solidFill>
              </a:defRPr>
            </a:lvl3pPr>
            <a:lvl4pPr marL="1342285" indent="-334285">
              <a:defRPr sz="2000">
                <a:solidFill>
                  <a:srgbClr val="2A2441"/>
                </a:solidFill>
              </a:defRPr>
            </a:lvl4pPr>
            <a:lvl5pPr marL="1702285" indent="-334285">
              <a:defRPr sz="2000">
                <a:solidFill>
                  <a:srgbClr val="2A2441"/>
                </a:solidFill>
              </a:defRPr>
            </a:lvl5pPr>
          </a:lstStyle>
          <a:p>
            <a:pPr/>
            <a:r>
              <a:t>Body Level One</a:t>
            </a:r>
          </a:p>
          <a:p>
            <a:pPr lvl="1"/>
            <a:r>
              <a:t>Body Level Two</a:t>
            </a:r>
          </a:p>
          <a:p>
            <a:pPr lvl="2"/>
            <a:r>
              <a:t>Body Level Three</a:t>
            </a:r>
          </a:p>
          <a:p>
            <a:pPr lvl="3"/>
            <a:r>
              <a:t>Body Level Four</a:t>
            </a:r>
          </a:p>
          <a:p>
            <a:pPr lvl="4"/>
            <a:r>
              <a:t>Body Level Five</a:t>
            </a:r>
          </a:p>
        </p:txBody>
      </p:sp>
      <p:sp>
        <p:nvSpPr>
          <p:cNvPr id="258" name="Text Placeholder 3"/>
          <p:cNvSpPr/>
          <p:nvPr>
            <p:ph type="body" sz="quarter" idx="21"/>
          </p:nvPr>
        </p:nvSpPr>
        <p:spPr>
          <a:xfrm>
            <a:off x="767857" y="2836653"/>
            <a:ext cx="3031852" cy="3001393"/>
          </a:xfrm>
          <a:prstGeom prst="rect">
            <a:avLst/>
          </a:prstGeom>
        </p:spPr>
        <p:txBody>
          <a:bodyPr anchor="t"/>
          <a:lstStyle/>
          <a:p>
            <a:pPr marL="0" indent="0">
              <a:buClrTx/>
              <a:buSzTx/>
              <a:buNone/>
              <a:defRPr sz="1600">
                <a:solidFill>
                  <a:srgbClr val="FFFFFF"/>
                </a:solidFill>
              </a:defRPr>
            </a:pPr>
          </a:p>
        </p:txBody>
      </p:sp>
      <p:sp>
        <p:nvSpPr>
          <p:cNvPr id="259" name="Slide Number"/>
          <p:cNvSpPr txBox="1"/>
          <p:nvPr>
            <p:ph type="sldNum" sz="quarter" idx="2"/>
          </p:nvPr>
        </p:nvSpPr>
        <p:spPr>
          <a:xfrm>
            <a:off x="11379533" y="6523908"/>
            <a:ext cx="231277" cy="2311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266" name="Title Text"/>
          <p:cNvSpPr txBox="1"/>
          <p:nvPr>
            <p:ph type="title"/>
          </p:nvPr>
        </p:nvSpPr>
        <p:spPr>
          <a:xfrm>
            <a:off x="581193" y="4693389"/>
            <a:ext cx="11029616" cy="566739"/>
          </a:xfrm>
          <a:prstGeom prst="rect">
            <a:avLst/>
          </a:prstGeom>
        </p:spPr>
        <p:txBody>
          <a:bodyPr/>
          <a:lstStyle>
            <a:lvl1pPr>
              <a:defRPr sz="2400"/>
            </a:lvl1pPr>
          </a:lstStyle>
          <a:p>
            <a:pPr/>
            <a:r>
              <a:t>Title Text</a:t>
            </a:r>
          </a:p>
        </p:txBody>
      </p:sp>
      <p:sp>
        <p:nvSpPr>
          <p:cNvPr id="267" name="Picture Placeholder 2"/>
          <p:cNvSpPr/>
          <p:nvPr>
            <p:ph type="pic" idx="21"/>
          </p:nvPr>
        </p:nvSpPr>
        <p:spPr>
          <a:xfrm>
            <a:off x="447816" y="641350"/>
            <a:ext cx="11290860" cy="3651249"/>
          </a:xfrm>
          <a:prstGeom prst="rect">
            <a:avLst/>
          </a:prstGeom>
        </p:spPr>
        <p:txBody>
          <a:bodyPr lIns="91439" rIns="91439" anchor="t">
            <a:noAutofit/>
          </a:bodyPr>
          <a:lstStyle/>
          <a:p>
            <a:pPr/>
          </a:p>
        </p:txBody>
      </p:sp>
      <p:sp>
        <p:nvSpPr>
          <p:cNvPr id="268" name="Body Level One…"/>
          <p:cNvSpPr txBox="1"/>
          <p:nvPr>
            <p:ph type="body" sz="quarter" idx="1"/>
          </p:nvPr>
        </p:nvSpPr>
        <p:spPr>
          <a:xfrm>
            <a:off x="581191" y="5260126"/>
            <a:ext cx="11029618" cy="998149"/>
          </a:xfrm>
          <a:prstGeom prst="rect">
            <a:avLst/>
          </a:prstGeom>
        </p:spPr>
        <p:txBody>
          <a:bodyPr anchor="t"/>
          <a:lstStyle>
            <a:lvl1pPr marL="0" indent="0">
              <a:buClrTx/>
              <a:buSzTx/>
              <a:buNone/>
              <a:defRPr sz="1600"/>
            </a:lvl1pPr>
            <a:lvl2pPr marL="0" indent="457200">
              <a:buClrTx/>
              <a:buSzTx/>
              <a:buNone/>
              <a:defRPr sz="1600"/>
            </a:lvl2pPr>
            <a:lvl3pPr marL="0" indent="914400">
              <a:buClrTx/>
              <a:buSzTx/>
              <a:buNone/>
              <a:defRPr sz="1600"/>
            </a:lvl3pPr>
            <a:lvl4pPr marL="0" indent="1371600">
              <a:buClrTx/>
              <a:buSzTx/>
              <a:buNone/>
              <a:defRPr sz="1600"/>
            </a:lvl4pPr>
            <a:lvl5pPr marL="0" indent="1828800">
              <a:buClrTx/>
              <a:buSz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2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lide">
    <p:spTree>
      <p:nvGrpSpPr>
        <p:cNvPr id="1" name=""/>
        <p:cNvGrpSpPr/>
        <p:nvPr/>
      </p:nvGrpSpPr>
      <p:grpSpPr>
        <a:xfrm>
          <a:off x="0" y="0"/>
          <a:ext cx="0" cy="0"/>
          <a:chOff x="0" y="0"/>
          <a:chExt cx="0" cy="0"/>
        </a:xfrm>
      </p:grpSpPr>
      <p:sp>
        <p:nvSpPr>
          <p:cNvPr id="276" name="Title Text"/>
          <p:cNvSpPr txBox="1"/>
          <p:nvPr>
            <p:ph type="title"/>
          </p:nvPr>
        </p:nvSpPr>
        <p:spPr>
          <a:xfrm>
            <a:off x="1524000" y="1122362"/>
            <a:ext cx="9144000" cy="2387601"/>
          </a:xfrm>
          <a:prstGeom prst="rect">
            <a:avLst/>
          </a:prstGeom>
        </p:spPr>
        <p:txBody>
          <a:bodyPr/>
          <a:lstStyle>
            <a:lvl1pPr algn="ctr" defTabSz="914400">
              <a:lnSpc>
                <a:spcPct val="90000"/>
              </a:lnSpc>
              <a:defRPr cap="none" sz="6000">
                <a:solidFill>
                  <a:srgbClr val="000000"/>
                </a:solidFill>
                <a:latin typeface="Calibri Light"/>
                <a:ea typeface="Calibri Light"/>
                <a:cs typeface="Calibri Light"/>
                <a:sym typeface="Calibri Light"/>
              </a:defRPr>
            </a:lvl1pPr>
          </a:lstStyle>
          <a:p>
            <a:pPr/>
            <a:r>
              <a:t>Title Text</a:t>
            </a:r>
          </a:p>
        </p:txBody>
      </p:sp>
      <p:sp>
        <p:nvSpPr>
          <p:cNvPr id="277" name="Body Level One…"/>
          <p:cNvSpPr txBox="1"/>
          <p:nvPr>
            <p:ph type="body" sz="quarter" idx="1"/>
          </p:nvPr>
        </p:nvSpPr>
        <p:spPr>
          <a:xfrm>
            <a:off x="1524000" y="3602037"/>
            <a:ext cx="9144000" cy="1655763"/>
          </a:xfrm>
          <a:prstGeom prst="rect">
            <a:avLst/>
          </a:prstGeom>
        </p:spPr>
        <p:txBody>
          <a:bodyPr anchor="t"/>
          <a:lstStyle>
            <a:lvl1pPr marL="0" indent="0" algn="ctr" defTabSz="914400">
              <a:lnSpc>
                <a:spcPct val="90000"/>
              </a:lnSpc>
              <a:spcBef>
                <a:spcPts val="1000"/>
              </a:spcBef>
              <a:buClrTx/>
              <a:buSzTx/>
              <a:buNone/>
              <a:defRPr sz="2400">
                <a:solidFill>
                  <a:srgbClr val="000000"/>
                </a:solidFill>
                <a:latin typeface="+mn-lt"/>
                <a:ea typeface="+mn-ea"/>
                <a:cs typeface="+mn-cs"/>
                <a:sym typeface="Calibri"/>
              </a:defRPr>
            </a:lvl1pPr>
            <a:lvl2pPr marL="0" indent="457200" algn="ctr" defTabSz="914400">
              <a:lnSpc>
                <a:spcPct val="90000"/>
              </a:lnSpc>
              <a:spcBef>
                <a:spcPts val="1000"/>
              </a:spcBef>
              <a:buClrTx/>
              <a:buSzTx/>
              <a:buNone/>
              <a:defRPr sz="2400">
                <a:solidFill>
                  <a:srgbClr val="000000"/>
                </a:solidFill>
                <a:latin typeface="+mn-lt"/>
                <a:ea typeface="+mn-ea"/>
                <a:cs typeface="+mn-cs"/>
                <a:sym typeface="Calibri"/>
              </a:defRPr>
            </a:lvl2pPr>
            <a:lvl3pPr marL="0" indent="914400" algn="ctr" defTabSz="914400">
              <a:lnSpc>
                <a:spcPct val="90000"/>
              </a:lnSpc>
              <a:spcBef>
                <a:spcPts val="1000"/>
              </a:spcBef>
              <a:buClrTx/>
              <a:buSzTx/>
              <a:buNone/>
              <a:defRPr sz="2400">
                <a:solidFill>
                  <a:srgbClr val="000000"/>
                </a:solidFill>
                <a:latin typeface="+mn-lt"/>
                <a:ea typeface="+mn-ea"/>
                <a:cs typeface="+mn-cs"/>
                <a:sym typeface="Calibri"/>
              </a:defRPr>
            </a:lvl3pPr>
            <a:lvl4pPr marL="0" indent="1371600" algn="ctr" defTabSz="914400">
              <a:lnSpc>
                <a:spcPct val="90000"/>
              </a:lnSpc>
              <a:spcBef>
                <a:spcPts val="1000"/>
              </a:spcBef>
              <a:buClrTx/>
              <a:buSzTx/>
              <a:buNone/>
              <a:defRPr sz="2400">
                <a:solidFill>
                  <a:srgbClr val="000000"/>
                </a:solidFill>
                <a:latin typeface="+mn-lt"/>
                <a:ea typeface="+mn-ea"/>
                <a:cs typeface="+mn-cs"/>
                <a:sym typeface="Calibri"/>
              </a:defRPr>
            </a:lvl4pPr>
            <a:lvl5pPr marL="0" indent="1828800" algn="ctr" defTabSz="914400">
              <a:lnSpc>
                <a:spcPct val="90000"/>
              </a:lnSpc>
              <a:spcBef>
                <a:spcPts val="1000"/>
              </a:spcBef>
              <a:buClrTx/>
              <a:buSzTx/>
              <a:buNone/>
              <a:defRPr sz="24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278" name="Slide Number"/>
          <p:cNvSpPr txBox="1"/>
          <p:nvPr>
            <p:ph type="sldNum" sz="quarter" idx="2"/>
          </p:nvPr>
        </p:nvSpPr>
        <p:spPr>
          <a:xfrm>
            <a:off x="11933376" y="6544700"/>
            <a:ext cx="258624" cy="248306"/>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34" name="Title Text"/>
          <p:cNvSpPr txBox="1"/>
          <p:nvPr>
            <p:ph type="title"/>
          </p:nvPr>
        </p:nvSpPr>
        <p:spPr>
          <a:xfrm>
            <a:off x="581191" y="702155"/>
            <a:ext cx="11029617" cy="1188721"/>
          </a:xfrm>
          <a:prstGeom prst="rect">
            <a:avLst/>
          </a:prstGeom>
        </p:spPr>
        <p:txBody>
          <a:bodyPr anchor="t"/>
          <a:lstStyle>
            <a:lvl1pPr>
              <a:defRPr b="1" sz="3600">
                <a:latin typeface="+mj-lt"/>
                <a:ea typeface="+mj-ea"/>
                <a:cs typeface="+mj-cs"/>
                <a:sym typeface="Helvetica"/>
              </a:defRPr>
            </a:lvl1pPr>
          </a:lstStyle>
          <a:p>
            <a:pPr/>
            <a:r>
              <a:t>Title Text</a:t>
            </a:r>
          </a:p>
        </p:txBody>
      </p:sp>
      <p:sp>
        <p:nvSpPr>
          <p:cNvPr id="35" name="Body Level One…"/>
          <p:cNvSpPr txBox="1"/>
          <p:nvPr>
            <p:ph type="body" idx="1"/>
          </p:nvPr>
        </p:nvSpPr>
        <p:spPr>
          <a:xfrm>
            <a:off x="581191" y="2048718"/>
            <a:ext cx="11029617" cy="3926632"/>
          </a:xfrm>
          <a:prstGeom prst="rect">
            <a:avLst/>
          </a:prstGeom>
        </p:spPr>
        <p:txBody>
          <a:bodyPr anchor="t"/>
          <a:lstStyle>
            <a:lvl1pPr>
              <a:defRPr sz="2800">
                <a:latin typeface="+mj-lt"/>
                <a:ea typeface="+mj-ea"/>
                <a:cs typeface="+mj-cs"/>
                <a:sym typeface="Helvetica"/>
              </a:defRPr>
            </a:lvl1pPr>
            <a:lvl2pPr marL="681000" indent="-356999">
              <a:buChar char="➢"/>
              <a:defRPr sz="2800">
                <a:latin typeface="+mj-lt"/>
                <a:ea typeface="+mj-ea"/>
                <a:cs typeface="+mj-cs"/>
                <a:sym typeface="Helvetica"/>
              </a:defRPr>
            </a:lvl2pPr>
            <a:lvl3pPr marL="1008000" indent="-377999">
              <a:defRPr sz="2800">
                <a:latin typeface="+mj-lt"/>
                <a:ea typeface="+mj-ea"/>
                <a:cs typeface="+mj-cs"/>
                <a:sym typeface="Helvetica"/>
              </a:defRPr>
            </a:lvl3pPr>
            <a:lvl4pPr marL="1371999" indent="-364000">
              <a:defRPr sz="2800">
                <a:latin typeface="+mj-lt"/>
                <a:ea typeface="+mj-ea"/>
                <a:cs typeface="+mj-cs"/>
                <a:sym typeface="Helvetica"/>
              </a:defRPr>
            </a:lvl4pPr>
            <a:lvl5pPr marL="1731999" indent="-363999">
              <a:defRPr sz="2800">
                <a:latin typeface="+mj-lt"/>
                <a:ea typeface="+mj-ea"/>
                <a:cs typeface="+mj-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11337154" y="6471856"/>
            <a:ext cx="273656" cy="269241"/>
          </a:xfrm>
          <a:prstGeom prst="rect">
            <a:avLst/>
          </a:prstGeom>
        </p:spPr>
        <p:txBody>
          <a:bodyPr/>
          <a:lstStyle>
            <a:lvl1pPr>
              <a:defRPr sz="12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nd Content">
    <p:spTree>
      <p:nvGrpSpPr>
        <p:cNvPr id="1" name=""/>
        <p:cNvGrpSpPr/>
        <p:nvPr/>
      </p:nvGrpSpPr>
      <p:grpSpPr>
        <a:xfrm>
          <a:off x="0" y="0"/>
          <a:ext cx="0" cy="0"/>
          <a:chOff x="0" y="0"/>
          <a:chExt cx="0" cy="0"/>
        </a:xfrm>
      </p:grpSpPr>
      <p:sp>
        <p:nvSpPr>
          <p:cNvPr id="285" name="Title Text"/>
          <p:cNvSpPr txBox="1"/>
          <p:nvPr>
            <p:ph type="title"/>
          </p:nvPr>
        </p:nvSpPr>
        <p:spPr>
          <a:xfrm>
            <a:off x="838200" y="365125"/>
            <a:ext cx="10515600" cy="1325563"/>
          </a:xfrm>
          <a:prstGeom prst="rect">
            <a:avLst/>
          </a:prstGeom>
        </p:spPr>
        <p:txBody>
          <a:bodyPr anchor="ctr"/>
          <a:lstStyle>
            <a:lvl1pPr defTabSz="914400">
              <a:lnSpc>
                <a:spcPct val="90000"/>
              </a:lnSpc>
              <a:defRPr cap="none" sz="4400">
                <a:solidFill>
                  <a:srgbClr val="000000"/>
                </a:solidFill>
                <a:latin typeface="Calibri Light"/>
                <a:ea typeface="Calibri Light"/>
                <a:cs typeface="Calibri Light"/>
                <a:sym typeface="Calibri Light"/>
              </a:defRPr>
            </a:lvl1pPr>
          </a:lstStyle>
          <a:p>
            <a:pPr/>
            <a:r>
              <a:t>Title Text</a:t>
            </a:r>
          </a:p>
        </p:txBody>
      </p:sp>
      <p:sp>
        <p:nvSpPr>
          <p:cNvPr id="286" name="Body Level One…"/>
          <p:cNvSpPr txBox="1"/>
          <p:nvPr>
            <p:ph type="body" idx="1"/>
          </p:nvPr>
        </p:nvSpPr>
        <p:spPr>
          <a:xfrm>
            <a:off x="838200" y="1825625"/>
            <a:ext cx="10515600" cy="4351338"/>
          </a:xfrm>
          <a:prstGeom prst="rect">
            <a:avLst/>
          </a:prstGeom>
        </p:spPr>
        <p:txBody>
          <a:bodyPr anchor="t"/>
          <a:lstStyle>
            <a:lvl1pPr marL="228600" indent="-228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1pPr>
            <a:lvl2pPr marL="723900" indent="-2667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2pPr>
            <a:lvl3pPr marL="1234439" indent="-320039"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3pPr>
            <a:lvl4pPr marL="1727200" indent="-355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4pPr>
            <a:lvl5pPr marL="2184400" indent="-355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287" name="Slide Number"/>
          <p:cNvSpPr txBox="1"/>
          <p:nvPr>
            <p:ph type="sldNum" sz="quarter" idx="2"/>
          </p:nvPr>
        </p:nvSpPr>
        <p:spPr>
          <a:xfrm>
            <a:off x="11933376" y="6551285"/>
            <a:ext cx="258624" cy="248305"/>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Header">
    <p:spTree>
      <p:nvGrpSpPr>
        <p:cNvPr id="1" name=""/>
        <p:cNvGrpSpPr/>
        <p:nvPr/>
      </p:nvGrpSpPr>
      <p:grpSpPr>
        <a:xfrm>
          <a:off x="0" y="0"/>
          <a:ext cx="0" cy="0"/>
          <a:chOff x="0" y="0"/>
          <a:chExt cx="0" cy="0"/>
        </a:xfrm>
      </p:grpSpPr>
      <p:sp>
        <p:nvSpPr>
          <p:cNvPr id="294" name="Title Text"/>
          <p:cNvSpPr txBox="1"/>
          <p:nvPr>
            <p:ph type="title"/>
          </p:nvPr>
        </p:nvSpPr>
        <p:spPr>
          <a:xfrm>
            <a:off x="831850" y="1709738"/>
            <a:ext cx="10515600" cy="2852737"/>
          </a:xfrm>
          <a:prstGeom prst="rect">
            <a:avLst/>
          </a:prstGeom>
        </p:spPr>
        <p:txBody>
          <a:bodyPr/>
          <a:lstStyle>
            <a:lvl1pPr defTabSz="914400">
              <a:lnSpc>
                <a:spcPct val="90000"/>
              </a:lnSpc>
              <a:defRPr cap="none" sz="6000">
                <a:solidFill>
                  <a:srgbClr val="000000"/>
                </a:solidFill>
                <a:latin typeface="Calibri Light"/>
                <a:ea typeface="Calibri Light"/>
                <a:cs typeface="Calibri Light"/>
                <a:sym typeface="Calibri Light"/>
              </a:defRPr>
            </a:lvl1pPr>
          </a:lstStyle>
          <a:p>
            <a:pPr/>
            <a:r>
              <a:t>Title Text</a:t>
            </a:r>
          </a:p>
        </p:txBody>
      </p:sp>
      <p:sp>
        <p:nvSpPr>
          <p:cNvPr id="295" name="Body Level One…"/>
          <p:cNvSpPr txBox="1"/>
          <p:nvPr>
            <p:ph type="body" sz="quarter" idx="1"/>
          </p:nvPr>
        </p:nvSpPr>
        <p:spPr>
          <a:xfrm>
            <a:off x="831850" y="4589462"/>
            <a:ext cx="10515600" cy="1500188"/>
          </a:xfrm>
          <a:prstGeom prst="rect">
            <a:avLst/>
          </a:prstGeom>
        </p:spPr>
        <p:txBody>
          <a:bodyPr anchor="t"/>
          <a:lstStyle>
            <a:lvl1pPr marL="0" indent="0" defTabSz="914400">
              <a:lnSpc>
                <a:spcPct val="90000"/>
              </a:lnSpc>
              <a:spcBef>
                <a:spcPts val="1000"/>
              </a:spcBef>
              <a:buClrTx/>
              <a:buSzTx/>
              <a:buNone/>
              <a:defRPr sz="2400">
                <a:solidFill>
                  <a:srgbClr val="888888"/>
                </a:solidFill>
                <a:latin typeface="+mn-lt"/>
                <a:ea typeface="+mn-ea"/>
                <a:cs typeface="+mn-cs"/>
                <a:sym typeface="Calibri"/>
              </a:defRPr>
            </a:lvl1pPr>
            <a:lvl2pPr marL="0" indent="457200" defTabSz="914400">
              <a:lnSpc>
                <a:spcPct val="90000"/>
              </a:lnSpc>
              <a:spcBef>
                <a:spcPts val="1000"/>
              </a:spcBef>
              <a:buClrTx/>
              <a:buSzTx/>
              <a:buNone/>
              <a:defRPr sz="2400">
                <a:solidFill>
                  <a:srgbClr val="888888"/>
                </a:solidFill>
                <a:latin typeface="+mn-lt"/>
                <a:ea typeface="+mn-ea"/>
                <a:cs typeface="+mn-cs"/>
                <a:sym typeface="Calibri"/>
              </a:defRPr>
            </a:lvl2pPr>
            <a:lvl3pPr marL="0" indent="914400" defTabSz="914400">
              <a:lnSpc>
                <a:spcPct val="90000"/>
              </a:lnSpc>
              <a:spcBef>
                <a:spcPts val="1000"/>
              </a:spcBef>
              <a:buClrTx/>
              <a:buSzTx/>
              <a:buNone/>
              <a:defRPr sz="2400">
                <a:solidFill>
                  <a:srgbClr val="888888"/>
                </a:solidFill>
                <a:latin typeface="+mn-lt"/>
                <a:ea typeface="+mn-ea"/>
                <a:cs typeface="+mn-cs"/>
                <a:sym typeface="Calibri"/>
              </a:defRPr>
            </a:lvl3pPr>
            <a:lvl4pPr marL="0" indent="1371600" defTabSz="914400">
              <a:lnSpc>
                <a:spcPct val="90000"/>
              </a:lnSpc>
              <a:spcBef>
                <a:spcPts val="1000"/>
              </a:spcBef>
              <a:buClrTx/>
              <a:buSzTx/>
              <a:buNone/>
              <a:defRPr sz="2400">
                <a:solidFill>
                  <a:srgbClr val="888888"/>
                </a:solidFill>
                <a:latin typeface="+mn-lt"/>
                <a:ea typeface="+mn-ea"/>
                <a:cs typeface="+mn-cs"/>
                <a:sym typeface="Calibri"/>
              </a:defRPr>
            </a:lvl4pPr>
            <a:lvl5pPr marL="0" indent="1828800" defTabSz="914400">
              <a:lnSpc>
                <a:spcPct val="90000"/>
              </a:lnSpc>
              <a:spcBef>
                <a:spcPts val="1000"/>
              </a:spcBef>
              <a:buClrTx/>
              <a:buSzTx/>
              <a:buNone/>
              <a:defRPr sz="2400">
                <a:solidFill>
                  <a:srgbClr val="888888"/>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296" name="Slide Number"/>
          <p:cNvSpPr txBox="1"/>
          <p:nvPr>
            <p:ph type="sldNum" sz="quarter" idx="2"/>
          </p:nvPr>
        </p:nvSpPr>
        <p:spPr>
          <a:xfrm>
            <a:off x="11933376" y="6544700"/>
            <a:ext cx="258624" cy="248306"/>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wo Content">
    <p:spTree>
      <p:nvGrpSpPr>
        <p:cNvPr id="1" name=""/>
        <p:cNvGrpSpPr/>
        <p:nvPr/>
      </p:nvGrpSpPr>
      <p:grpSpPr>
        <a:xfrm>
          <a:off x="0" y="0"/>
          <a:ext cx="0" cy="0"/>
          <a:chOff x="0" y="0"/>
          <a:chExt cx="0" cy="0"/>
        </a:xfrm>
      </p:grpSpPr>
      <p:sp>
        <p:nvSpPr>
          <p:cNvPr id="303" name="Title Text"/>
          <p:cNvSpPr txBox="1"/>
          <p:nvPr>
            <p:ph type="title"/>
          </p:nvPr>
        </p:nvSpPr>
        <p:spPr>
          <a:xfrm>
            <a:off x="838200" y="365125"/>
            <a:ext cx="10515600" cy="1325563"/>
          </a:xfrm>
          <a:prstGeom prst="rect">
            <a:avLst/>
          </a:prstGeom>
        </p:spPr>
        <p:txBody>
          <a:bodyPr anchor="ctr"/>
          <a:lstStyle>
            <a:lvl1pPr defTabSz="914400">
              <a:lnSpc>
                <a:spcPct val="90000"/>
              </a:lnSpc>
              <a:defRPr cap="none" sz="4400">
                <a:solidFill>
                  <a:srgbClr val="000000"/>
                </a:solidFill>
                <a:latin typeface="Calibri Light"/>
                <a:ea typeface="Calibri Light"/>
                <a:cs typeface="Calibri Light"/>
                <a:sym typeface="Calibri Light"/>
              </a:defRPr>
            </a:lvl1pPr>
          </a:lstStyle>
          <a:p>
            <a:pPr/>
            <a:r>
              <a:t>Title Text</a:t>
            </a:r>
          </a:p>
        </p:txBody>
      </p:sp>
      <p:sp>
        <p:nvSpPr>
          <p:cNvPr id="304" name="Body Level One…"/>
          <p:cNvSpPr txBox="1"/>
          <p:nvPr>
            <p:ph type="body" sz="half" idx="1"/>
          </p:nvPr>
        </p:nvSpPr>
        <p:spPr>
          <a:xfrm>
            <a:off x="838200" y="1825625"/>
            <a:ext cx="5181600" cy="4351338"/>
          </a:xfrm>
          <a:prstGeom prst="rect">
            <a:avLst/>
          </a:prstGeom>
        </p:spPr>
        <p:txBody>
          <a:bodyPr anchor="t"/>
          <a:lstStyle>
            <a:lvl1pPr marL="228600" indent="-228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1pPr>
            <a:lvl2pPr marL="723900" indent="-2667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2pPr>
            <a:lvl3pPr marL="1234439" indent="-320039"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3pPr>
            <a:lvl4pPr marL="1727200" indent="-355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4pPr>
            <a:lvl5pPr marL="2184400" indent="-355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305" name="Slide Number"/>
          <p:cNvSpPr txBox="1"/>
          <p:nvPr>
            <p:ph type="sldNum" sz="quarter" idx="2"/>
          </p:nvPr>
        </p:nvSpPr>
        <p:spPr>
          <a:xfrm>
            <a:off x="11933376" y="6544700"/>
            <a:ext cx="258624" cy="248306"/>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mparison">
    <p:spTree>
      <p:nvGrpSpPr>
        <p:cNvPr id="1" name=""/>
        <p:cNvGrpSpPr/>
        <p:nvPr/>
      </p:nvGrpSpPr>
      <p:grpSpPr>
        <a:xfrm>
          <a:off x="0" y="0"/>
          <a:ext cx="0" cy="0"/>
          <a:chOff x="0" y="0"/>
          <a:chExt cx="0" cy="0"/>
        </a:xfrm>
      </p:grpSpPr>
      <p:sp>
        <p:nvSpPr>
          <p:cNvPr id="312" name="Title Text"/>
          <p:cNvSpPr txBox="1"/>
          <p:nvPr>
            <p:ph type="title"/>
          </p:nvPr>
        </p:nvSpPr>
        <p:spPr>
          <a:xfrm>
            <a:off x="839787" y="365125"/>
            <a:ext cx="10515601" cy="1325563"/>
          </a:xfrm>
          <a:prstGeom prst="rect">
            <a:avLst/>
          </a:prstGeom>
        </p:spPr>
        <p:txBody>
          <a:bodyPr anchor="ctr"/>
          <a:lstStyle>
            <a:lvl1pPr defTabSz="914400">
              <a:lnSpc>
                <a:spcPct val="90000"/>
              </a:lnSpc>
              <a:defRPr cap="none" sz="4400">
                <a:solidFill>
                  <a:srgbClr val="000000"/>
                </a:solidFill>
                <a:latin typeface="Calibri Light"/>
                <a:ea typeface="Calibri Light"/>
                <a:cs typeface="Calibri Light"/>
                <a:sym typeface="Calibri Light"/>
              </a:defRPr>
            </a:lvl1pPr>
          </a:lstStyle>
          <a:p>
            <a:pPr/>
            <a:r>
              <a:t>Title Text</a:t>
            </a:r>
          </a:p>
        </p:txBody>
      </p:sp>
      <p:sp>
        <p:nvSpPr>
          <p:cNvPr id="313" name="Body Level One…"/>
          <p:cNvSpPr txBox="1"/>
          <p:nvPr>
            <p:ph type="body" sz="quarter" idx="1"/>
          </p:nvPr>
        </p:nvSpPr>
        <p:spPr>
          <a:xfrm>
            <a:off x="839787" y="1681163"/>
            <a:ext cx="5157789" cy="823913"/>
          </a:xfrm>
          <a:prstGeom prst="rect">
            <a:avLst/>
          </a:prstGeom>
        </p:spPr>
        <p:txBody>
          <a:bodyPr anchor="b"/>
          <a:lstStyle>
            <a:lvl1pPr marL="0" indent="0" defTabSz="914400">
              <a:lnSpc>
                <a:spcPct val="90000"/>
              </a:lnSpc>
              <a:spcBef>
                <a:spcPts val="1000"/>
              </a:spcBef>
              <a:buClrTx/>
              <a:buSzTx/>
              <a:buNone/>
              <a:defRPr b="1" sz="2400">
                <a:solidFill>
                  <a:srgbClr val="000000"/>
                </a:solidFill>
                <a:latin typeface="+mn-lt"/>
                <a:ea typeface="+mn-ea"/>
                <a:cs typeface="+mn-cs"/>
                <a:sym typeface="Calibri"/>
              </a:defRPr>
            </a:lvl1pPr>
            <a:lvl2pPr marL="0" indent="457200" defTabSz="914400">
              <a:lnSpc>
                <a:spcPct val="90000"/>
              </a:lnSpc>
              <a:spcBef>
                <a:spcPts val="1000"/>
              </a:spcBef>
              <a:buClrTx/>
              <a:buSzTx/>
              <a:buNone/>
              <a:defRPr b="1" sz="2400">
                <a:solidFill>
                  <a:srgbClr val="000000"/>
                </a:solidFill>
                <a:latin typeface="+mn-lt"/>
                <a:ea typeface="+mn-ea"/>
                <a:cs typeface="+mn-cs"/>
                <a:sym typeface="Calibri"/>
              </a:defRPr>
            </a:lvl2pPr>
            <a:lvl3pPr marL="0" indent="914400" defTabSz="914400">
              <a:lnSpc>
                <a:spcPct val="90000"/>
              </a:lnSpc>
              <a:spcBef>
                <a:spcPts val="1000"/>
              </a:spcBef>
              <a:buClrTx/>
              <a:buSzTx/>
              <a:buNone/>
              <a:defRPr b="1" sz="2400">
                <a:solidFill>
                  <a:srgbClr val="000000"/>
                </a:solidFill>
                <a:latin typeface="+mn-lt"/>
                <a:ea typeface="+mn-ea"/>
                <a:cs typeface="+mn-cs"/>
                <a:sym typeface="Calibri"/>
              </a:defRPr>
            </a:lvl3pPr>
            <a:lvl4pPr marL="0" indent="1371600" defTabSz="914400">
              <a:lnSpc>
                <a:spcPct val="90000"/>
              </a:lnSpc>
              <a:spcBef>
                <a:spcPts val="1000"/>
              </a:spcBef>
              <a:buClrTx/>
              <a:buSzTx/>
              <a:buNone/>
              <a:defRPr b="1" sz="2400">
                <a:solidFill>
                  <a:srgbClr val="000000"/>
                </a:solidFill>
                <a:latin typeface="+mn-lt"/>
                <a:ea typeface="+mn-ea"/>
                <a:cs typeface="+mn-cs"/>
                <a:sym typeface="Calibri"/>
              </a:defRPr>
            </a:lvl4pPr>
            <a:lvl5pPr marL="0" indent="1828800" defTabSz="914400">
              <a:lnSpc>
                <a:spcPct val="90000"/>
              </a:lnSpc>
              <a:spcBef>
                <a:spcPts val="1000"/>
              </a:spcBef>
              <a:buClrTx/>
              <a:buSzTx/>
              <a:buNone/>
              <a:defRPr b="1" sz="24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314" name="Text Placeholder 4"/>
          <p:cNvSpPr/>
          <p:nvPr>
            <p:ph type="body" sz="quarter" idx="21"/>
          </p:nvPr>
        </p:nvSpPr>
        <p:spPr>
          <a:xfrm>
            <a:off x="6172200" y="1681163"/>
            <a:ext cx="5183188" cy="823913"/>
          </a:xfrm>
          <a:prstGeom prst="rect">
            <a:avLst/>
          </a:prstGeom>
        </p:spPr>
        <p:txBody>
          <a:bodyPr anchor="b"/>
          <a:lstStyle/>
          <a:p>
            <a:pPr marL="0" indent="0" defTabSz="914400">
              <a:lnSpc>
                <a:spcPct val="90000"/>
              </a:lnSpc>
              <a:spcBef>
                <a:spcPts val="1000"/>
              </a:spcBef>
              <a:buClrTx/>
              <a:buSzTx/>
              <a:buNone/>
              <a:defRPr b="1" sz="2400">
                <a:solidFill>
                  <a:srgbClr val="000000"/>
                </a:solidFill>
                <a:latin typeface="+mn-lt"/>
                <a:ea typeface="+mn-ea"/>
                <a:cs typeface="+mn-cs"/>
                <a:sym typeface="Calibri"/>
              </a:defRPr>
            </a:pPr>
          </a:p>
        </p:txBody>
      </p:sp>
      <p:sp>
        <p:nvSpPr>
          <p:cNvPr id="315" name="Slide Number"/>
          <p:cNvSpPr txBox="1"/>
          <p:nvPr>
            <p:ph type="sldNum" sz="quarter" idx="2"/>
          </p:nvPr>
        </p:nvSpPr>
        <p:spPr>
          <a:xfrm>
            <a:off x="11933376" y="6544700"/>
            <a:ext cx="258624" cy="248306"/>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spTree>
      <p:nvGrpSpPr>
        <p:cNvPr id="1" name=""/>
        <p:cNvGrpSpPr/>
        <p:nvPr/>
      </p:nvGrpSpPr>
      <p:grpSpPr>
        <a:xfrm>
          <a:off x="0" y="0"/>
          <a:ext cx="0" cy="0"/>
          <a:chOff x="0" y="0"/>
          <a:chExt cx="0" cy="0"/>
        </a:xfrm>
      </p:grpSpPr>
      <p:sp>
        <p:nvSpPr>
          <p:cNvPr id="322" name="Title Text"/>
          <p:cNvSpPr txBox="1"/>
          <p:nvPr>
            <p:ph type="title"/>
          </p:nvPr>
        </p:nvSpPr>
        <p:spPr>
          <a:xfrm>
            <a:off x="838200" y="365125"/>
            <a:ext cx="10515600" cy="1325563"/>
          </a:xfrm>
          <a:prstGeom prst="rect">
            <a:avLst/>
          </a:prstGeom>
        </p:spPr>
        <p:txBody>
          <a:bodyPr anchor="ctr"/>
          <a:lstStyle>
            <a:lvl1pPr defTabSz="914400">
              <a:lnSpc>
                <a:spcPct val="90000"/>
              </a:lnSpc>
              <a:defRPr cap="none" sz="4400">
                <a:solidFill>
                  <a:srgbClr val="000000"/>
                </a:solidFill>
                <a:latin typeface="Calibri Light"/>
                <a:ea typeface="Calibri Light"/>
                <a:cs typeface="Calibri Light"/>
                <a:sym typeface="Calibri Light"/>
              </a:defRPr>
            </a:lvl1pPr>
          </a:lstStyle>
          <a:p>
            <a:pPr/>
            <a:r>
              <a:t>Title Text</a:t>
            </a:r>
          </a:p>
        </p:txBody>
      </p:sp>
      <p:sp>
        <p:nvSpPr>
          <p:cNvPr id="323" name="Slide Number"/>
          <p:cNvSpPr txBox="1"/>
          <p:nvPr>
            <p:ph type="sldNum" sz="quarter" idx="2"/>
          </p:nvPr>
        </p:nvSpPr>
        <p:spPr>
          <a:xfrm>
            <a:off x="11933376" y="6544700"/>
            <a:ext cx="258624" cy="248306"/>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330" name="Slide Number"/>
          <p:cNvSpPr txBox="1"/>
          <p:nvPr>
            <p:ph type="sldNum" sz="quarter" idx="2"/>
          </p:nvPr>
        </p:nvSpPr>
        <p:spPr>
          <a:xfrm>
            <a:off x="11933376" y="6544700"/>
            <a:ext cx="258624" cy="248306"/>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ntent with Caption">
    <p:spTree>
      <p:nvGrpSpPr>
        <p:cNvPr id="1" name=""/>
        <p:cNvGrpSpPr/>
        <p:nvPr/>
      </p:nvGrpSpPr>
      <p:grpSpPr>
        <a:xfrm>
          <a:off x="0" y="0"/>
          <a:ext cx="0" cy="0"/>
          <a:chOff x="0" y="0"/>
          <a:chExt cx="0" cy="0"/>
        </a:xfrm>
      </p:grpSpPr>
      <p:sp>
        <p:nvSpPr>
          <p:cNvPr id="337" name="Title Text"/>
          <p:cNvSpPr txBox="1"/>
          <p:nvPr>
            <p:ph type="title"/>
          </p:nvPr>
        </p:nvSpPr>
        <p:spPr>
          <a:xfrm>
            <a:off x="839787" y="457200"/>
            <a:ext cx="3932239" cy="1600200"/>
          </a:xfrm>
          <a:prstGeom prst="rect">
            <a:avLst/>
          </a:prstGeom>
        </p:spPr>
        <p:txBody>
          <a:bodyPr/>
          <a:lstStyle>
            <a:lvl1pPr defTabSz="914400">
              <a:lnSpc>
                <a:spcPct val="90000"/>
              </a:lnSpc>
              <a:defRPr cap="none" sz="3200">
                <a:solidFill>
                  <a:srgbClr val="000000"/>
                </a:solidFill>
                <a:latin typeface="Calibri Light"/>
                <a:ea typeface="Calibri Light"/>
                <a:cs typeface="Calibri Light"/>
                <a:sym typeface="Calibri Light"/>
              </a:defRPr>
            </a:lvl1pPr>
          </a:lstStyle>
          <a:p>
            <a:pPr/>
            <a:r>
              <a:t>Title Text</a:t>
            </a:r>
          </a:p>
        </p:txBody>
      </p:sp>
      <p:sp>
        <p:nvSpPr>
          <p:cNvPr id="338" name="Body Level One…"/>
          <p:cNvSpPr txBox="1"/>
          <p:nvPr>
            <p:ph type="body" sz="half" idx="1"/>
          </p:nvPr>
        </p:nvSpPr>
        <p:spPr>
          <a:xfrm>
            <a:off x="5183187" y="987425"/>
            <a:ext cx="6172201" cy="4873625"/>
          </a:xfrm>
          <a:prstGeom prst="rect">
            <a:avLst/>
          </a:prstGeom>
        </p:spPr>
        <p:txBody>
          <a:bodyPr anchor="t"/>
          <a:lstStyle>
            <a:lvl1pPr marL="228600" indent="-228600" defTabSz="914400">
              <a:lnSpc>
                <a:spcPct val="90000"/>
              </a:lnSpc>
              <a:spcBef>
                <a:spcPts val="1000"/>
              </a:spcBef>
              <a:buClrTx/>
              <a:buSzPct val="100000"/>
              <a:buFont typeface="Arial"/>
              <a:buChar char="•"/>
              <a:defRPr sz="3200">
                <a:solidFill>
                  <a:srgbClr val="000000"/>
                </a:solidFill>
                <a:latin typeface="+mn-lt"/>
                <a:ea typeface="+mn-ea"/>
                <a:cs typeface="+mn-cs"/>
                <a:sym typeface="Calibri"/>
              </a:defRPr>
            </a:lvl1pPr>
            <a:lvl2pPr marL="718457" indent="-261257" defTabSz="914400">
              <a:lnSpc>
                <a:spcPct val="90000"/>
              </a:lnSpc>
              <a:spcBef>
                <a:spcPts val="1000"/>
              </a:spcBef>
              <a:buClrTx/>
              <a:buSzPct val="100000"/>
              <a:buFont typeface="Arial"/>
              <a:buChar char="•"/>
              <a:defRPr sz="3200">
                <a:solidFill>
                  <a:srgbClr val="000000"/>
                </a:solidFill>
                <a:latin typeface="+mn-lt"/>
                <a:ea typeface="+mn-ea"/>
                <a:cs typeface="+mn-cs"/>
                <a:sym typeface="Calibri"/>
              </a:defRPr>
            </a:lvl2pPr>
            <a:lvl3pPr marL="1219200" indent="-304800" defTabSz="914400">
              <a:lnSpc>
                <a:spcPct val="90000"/>
              </a:lnSpc>
              <a:spcBef>
                <a:spcPts val="1000"/>
              </a:spcBef>
              <a:buClrTx/>
              <a:buSzPct val="100000"/>
              <a:buFont typeface="Arial"/>
              <a:buChar char="•"/>
              <a:defRPr sz="3200">
                <a:solidFill>
                  <a:srgbClr val="000000"/>
                </a:solidFill>
                <a:latin typeface="+mn-lt"/>
                <a:ea typeface="+mn-ea"/>
                <a:cs typeface="+mn-cs"/>
                <a:sym typeface="Calibri"/>
              </a:defRPr>
            </a:lvl3pPr>
            <a:lvl4pPr marL="1737360" indent="-365760" defTabSz="914400">
              <a:lnSpc>
                <a:spcPct val="90000"/>
              </a:lnSpc>
              <a:spcBef>
                <a:spcPts val="1000"/>
              </a:spcBef>
              <a:buClrTx/>
              <a:buSzPct val="100000"/>
              <a:buFont typeface="Arial"/>
              <a:buChar char="•"/>
              <a:defRPr sz="3200">
                <a:solidFill>
                  <a:srgbClr val="000000"/>
                </a:solidFill>
                <a:latin typeface="+mn-lt"/>
                <a:ea typeface="+mn-ea"/>
                <a:cs typeface="+mn-cs"/>
                <a:sym typeface="Calibri"/>
              </a:defRPr>
            </a:lvl4pPr>
            <a:lvl5pPr marL="2194560" indent="-365760" defTabSz="914400">
              <a:lnSpc>
                <a:spcPct val="90000"/>
              </a:lnSpc>
              <a:spcBef>
                <a:spcPts val="1000"/>
              </a:spcBef>
              <a:buClrTx/>
              <a:buSzPct val="100000"/>
              <a:buFont typeface="Arial"/>
              <a:buChar char="•"/>
              <a:defRPr sz="32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339" name="Text Placeholder 3"/>
          <p:cNvSpPr/>
          <p:nvPr>
            <p:ph type="body" sz="quarter" idx="21"/>
          </p:nvPr>
        </p:nvSpPr>
        <p:spPr>
          <a:xfrm>
            <a:off x="839787" y="2057400"/>
            <a:ext cx="3932238" cy="3811588"/>
          </a:xfrm>
          <a:prstGeom prst="rect">
            <a:avLst/>
          </a:prstGeom>
        </p:spPr>
        <p:txBody>
          <a:bodyPr anchor="t"/>
          <a:lstStyle/>
          <a:p>
            <a:pPr marL="0" indent="0" defTabSz="914400">
              <a:lnSpc>
                <a:spcPct val="90000"/>
              </a:lnSpc>
              <a:spcBef>
                <a:spcPts val="1000"/>
              </a:spcBef>
              <a:buClrTx/>
              <a:buSzTx/>
              <a:buNone/>
              <a:defRPr sz="1600">
                <a:solidFill>
                  <a:srgbClr val="000000"/>
                </a:solidFill>
                <a:latin typeface="+mn-lt"/>
                <a:ea typeface="+mn-ea"/>
                <a:cs typeface="+mn-cs"/>
                <a:sym typeface="Calibri"/>
              </a:defRPr>
            </a:pPr>
          </a:p>
        </p:txBody>
      </p:sp>
      <p:sp>
        <p:nvSpPr>
          <p:cNvPr id="340" name="Slide Number"/>
          <p:cNvSpPr txBox="1"/>
          <p:nvPr>
            <p:ph type="sldNum" sz="quarter" idx="2"/>
          </p:nvPr>
        </p:nvSpPr>
        <p:spPr>
          <a:xfrm>
            <a:off x="11933376" y="6544700"/>
            <a:ext cx="258624" cy="248306"/>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icture with Caption">
    <p:spTree>
      <p:nvGrpSpPr>
        <p:cNvPr id="1" name=""/>
        <p:cNvGrpSpPr/>
        <p:nvPr/>
      </p:nvGrpSpPr>
      <p:grpSpPr>
        <a:xfrm>
          <a:off x="0" y="0"/>
          <a:ext cx="0" cy="0"/>
          <a:chOff x="0" y="0"/>
          <a:chExt cx="0" cy="0"/>
        </a:xfrm>
      </p:grpSpPr>
      <p:sp>
        <p:nvSpPr>
          <p:cNvPr id="347" name="Title Text"/>
          <p:cNvSpPr txBox="1"/>
          <p:nvPr>
            <p:ph type="title"/>
          </p:nvPr>
        </p:nvSpPr>
        <p:spPr>
          <a:xfrm>
            <a:off x="839787" y="457200"/>
            <a:ext cx="3932239" cy="1600200"/>
          </a:xfrm>
          <a:prstGeom prst="rect">
            <a:avLst/>
          </a:prstGeom>
        </p:spPr>
        <p:txBody>
          <a:bodyPr/>
          <a:lstStyle>
            <a:lvl1pPr defTabSz="914400">
              <a:lnSpc>
                <a:spcPct val="90000"/>
              </a:lnSpc>
              <a:defRPr cap="none" sz="3200">
                <a:solidFill>
                  <a:srgbClr val="000000"/>
                </a:solidFill>
                <a:latin typeface="Calibri Light"/>
                <a:ea typeface="Calibri Light"/>
                <a:cs typeface="Calibri Light"/>
                <a:sym typeface="Calibri Light"/>
              </a:defRPr>
            </a:lvl1pPr>
          </a:lstStyle>
          <a:p>
            <a:pPr/>
            <a:r>
              <a:t>Title Text</a:t>
            </a:r>
          </a:p>
        </p:txBody>
      </p:sp>
      <p:sp>
        <p:nvSpPr>
          <p:cNvPr id="348" name="Picture Placeholder 2"/>
          <p:cNvSpPr/>
          <p:nvPr>
            <p:ph type="pic" sz="half" idx="21"/>
          </p:nvPr>
        </p:nvSpPr>
        <p:spPr>
          <a:xfrm>
            <a:off x="5183187" y="987425"/>
            <a:ext cx="6172201" cy="4873625"/>
          </a:xfrm>
          <a:prstGeom prst="rect">
            <a:avLst/>
          </a:prstGeom>
        </p:spPr>
        <p:txBody>
          <a:bodyPr lIns="91439" rIns="91439" anchor="t">
            <a:noAutofit/>
          </a:bodyPr>
          <a:lstStyle/>
          <a:p>
            <a:pPr/>
          </a:p>
        </p:txBody>
      </p:sp>
      <p:sp>
        <p:nvSpPr>
          <p:cNvPr id="349" name="Body Level One…"/>
          <p:cNvSpPr txBox="1"/>
          <p:nvPr>
            <p:ph type="body" sz="quarter" idx="1"/>
          </p:nvPr>
        </p:nvSpPr>
        <p:spPr>
          <a:xfrm>
            <a:off x="839787" y="2057400"/>
            <a:ext cx="3932239" cy="3811588"/>
          </a:xfrm>
          <a:prstGeom prst="rect">
            <a:avLst/>
          </a:prstGeom>
        </p:spPr>
        <p:txBody>
          <a:bodyPr anchor="t"/>
          <a:lstStyle>
            <a:lvl1pPr marL="0" indent="0" defTabSz="914400">
              <a:lnSpc>
                <a:spcPct val="90000"/>
              </a:lnSpc>
              <a:spcBef>
                <a:spcPts val="1000"/>
              </a:spcBef>
              <a:buClrTx/>
              <a:buSzTx/>
              <a:buNone/>
              <a:defRPr sz="1600">
                <a:solidFill>
                  <a:srgbClr val="000000"/>
                </a:solidFill>
                <a:latin typeface="+mn-lt"/>
                <a:ea typeface="+mn-ea"/>
                <a:cs typeface="+mn-cs"/>
                <a:sym typeface="Calibri"/>
              </a:defRPr>
            </a:lvl1pPr>
            <a:lvl2pPr marL="0" indent="457200" defTabSz="914400">
              <a:lnSpc>
                <a:spcPct val="90000"/>
              </a:lnSpc>
              <a:spcBef>
                <a:spcPts val="1000"/>
              </a:spcBef>
              <a:buClrTx/>
              <a:buSzTx/>
              <a:buNone/>
              <a:defRPr sz="1600">
                <a:solidFill>
                  <a:srgbClr val="000000"/>
                </a:solidFill>
                <a:latin typeface="+mn-lt"/>
                <a:ea typeface="+mn-ea"/>
                <a:cs typeface="+mn-cs"/>
                <a:sym typeface="Calibri"/>
              </a:defRPr>
            </a:lvl2pPr>
            <a:lvl3pPr marL="0" indent="914400" defTabSz="914400">
              <a:lnSpc>
                <a:spcPct val="90000"/>
              </a:lnSpc>
              <a:spcBef>
                <a:spcPts val="1000"/>
              </a:spcBef>
              <a:buClrTx/>
              <a:buSzTx/>
              <a:buNone/>
              <a:defRPr sz="1600">
                <a:solidFill>
                  <a:srgbClr val="000000"/>
                </a:solidFill>
                <a:latin typeface="+mn-lt"/>
                <a:ea typeface="+mn-ea"/>
                <a:cs typeface="+mn-cs"/>
                <a:sym typeface="Calibri"/>
              </a:defRPr>
            </a:lvl3pPr>
            <a:lvl4pPr marL="0" indent="1371600" defTabSz="914400">
              <a:lnSpc>
                <a:spcPct val="90000"/>
              </a:lnSpc>
              <a:spcBef>
                <a:spcPts val="1000"/>
              </a:spcBef>
              <a:buClrTx/>
              <a:buSzTx/>
              <a:buNone/>
              <a:defRPr sz="1600">
                <a:solidFill>
                  <a:srgbClr val="000000"/>
                </a:solidFill>
                <a:latin typeface="+mn-lt"/>
                <a:ea typeface="+mn-ea"/>
                <a:cs typeface="+mn-cs"/>
                <a:sym typeface="Calibri"/>
              </a:defRPr>
            </a:lvl4pPr>
            <a:lvl5pPr marL="0" indent="1828800" defTabSz="914400">
              <a:lnSpc>
                <a:spcPct val="90000"/>
              </a:lnSpc>
              <a:spcBef>
                <a:spcPts val="1000"/>
              </a:spcBef>
              <a:buClrTx/>
              <a:buSzTx/>
              <a:buNone/>
              <a:defRPr sz="16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350" name="Slide Number"/>
          <p:cNvSpPr txBox="1"/>
          <p:nvPr>
            <p:ph type="sldNum" sz="quarter" idx="2"/>
          </p:nvPr>
        </p:nvSpPr>
        <p:spPr>
          <a:xfrm>
            <a:off x="11933376" y="6544700"/>
            <a:ext cx="258624" cy="248306"/>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lide">
    <p:spTree>
      <p:nvGrpSpPr>
        <p:cNvPr id="1" name=""/>
        <p:cNvGrpSpPr/>
        <p:nvPr/>
      </p:nvGrpSpPr>
      <p:grpSpPr>
        <a:xfrm>
          <a:off x="0" y="0"/>
          <a:ext cx="0" cy="0"/>
          <a:chOff x="0" y="0"/>
          <a:chExt cx="0" cy="0"/>
        </a:xfrm>
      </p:grpSpPr>
      <p:sp>
        <p:nvSpPr>
          <p:cNvPr id="357" name="Title Text"/>
          <p:cNvSpPr txBox="1"/>
          <p:nvPr>
            <p:ph type="title"/>
          </p:nvPr>
        </p:nvSpPr>
        <p:spPr>
          <a:xfrm>
            <a:off x="1524000" y="1122362"/>
            <a:ext cx="9144000" cy="2387601"/>
          </a:xfrm>
          <a:prstGeom prst="rect">
            <a:avLst/>
          </a:prstGeom>
        </p:spPr>
        <p:txBody>
          <a:bodyPr/>
          <a:lstStyle>
            <a:lvl1pPr algn="ctr" defTabSz="914400">
              <a:lnSpc>
                <a:spcPct val="90000"/>
              </a:lnSpc>
              <a:defRPr cap="none" sz="6000">
                <a:solidFill>
                  <a:srgbClr val="000000"/>
                </a:solidFill>
                <a:latin typeface="Calibri Light"/>
                <a:ea typeface="Calibri Light"/>
                <a:cs typeface="Calibri Light"/>
                <a:sym typeface="Calibri Light"/>
              </a:defRPr>
            </a:lvl1pPr>
          </a:lstStyle>
          <a:p>
            <a:pPr/>
            <a:r>
              <a:t>Title Text</a:t>
            </a:r>
          </a:p>
        </p:txBody>
      </p:sp>
      <p:sp>
        <p:nvSpPr>
          <p:cNvPr id="358" name="Body Level One…"/>
          <p:cNvSpPr txBox="1"/>
          <p:nvPr>
            <p:ph type="body" sz="quarter" idx="1"/>
          </p:nvPr>
        </p:nvSpPr>
        <p:spPr>
          <a:xfrm>
            <a:off x="1524000" y="3602037"/>
            <a:ext cx="9144000" cy="1655763"/>
          </a:xfrm>
          <a:prstGeom prst="rect">
            <a:avLst/>
          </a:prstGeom>
        </p:spPr>
        <p:txBody>
          <a:bodyPr anchor="t"/>
          <a:lstStyle>
            <a:lvl1pPr marL="0" indent="0" algn="ctr" defTabSz="914400">
              <a:lnSpc>
                <a:spcPct val="90000"/>
              </a:lnSpc>
              <a:spcBef>
                <a:spcPts val="1000"/>
              </a:spcBef>
              <a:buClrTx/>
              <a:buSzTx/>
              <a:buNone/>
              <a:defRPr sz="2400">
                <a:solidFill>
                  <a:srgbClr val="000000"/>
                </a:solidFill>
                <a:latin typeface="+mn-lt"/>
                <a:ea typeface="+mn-ea"/>
                <a:cs typeface="+mn-cs"/>
                <a:sym typeface="Calibri"/>
              </a:defRPr>
            </a:lvl1pPr>
            <a:lvl2pPr marL="0" indent="457200" algn="ctr" defTabSz="914400">
              <a:lnSpc>
                <a:spcPct val="90000"/>
              </a:lnSpc>
              <a:spcBef>
                <a:spcPts val="1000"/>
              </a:spcBef>
              <a:buClrTx/>
              <a:buSzTx/>
              <a:buNone/>
              <a:defRPr sz="2400">
                <a:solidFill>
                  <a:srgbClr val="000000"/>
                </a:solidFill>
                <a:latin typeface="+mn-lt"/>
                <a:ea typeface="+mn-ea"/>
                <a:cs typeface="+mn-cs"/>
                <a:sym typeface="Calibri"/>
              </a:defRPr>
            </a:lvl2pPr>
            <a:lvl3pPr marL="0" indent="914400" algn="ctr" defTabSz="914400">
              <a:lnSpc>
                <a:spcPct val="90000"/>
              </a:lnSpc>
              <a:spcBef>
                <a:spcPts val="1000"/>
              </a:spcBef>
              <a:buClrTx/>
              <a:buSzTx/>
              <a:buNone/>
              <a:defRPr sz="2400">
                <a:solidFill>
                  <a:srgbClr val="000000"/>
                </a:solidFill>
                <a:latin typeface="+mn-lt"/>
                <a:ea typeface="+mn-ea"/>
                <a:cs typeface="+mn-cs"/>
                <a:sym typeface="Calibri"/>
              </a:defRPr>
            </a:lvl3pPr>
            <a:lvl4pPr marL="0" indent="1371600" algn="ctr" defTabSz="914400">
              <a:lnSpc>
                <a:spcPct val="90000"/>
              </a:lnSpc>
              <a:spcBef>
                <a:spcPts val="1000"/>
              </a:spcBef>
              <a:buClrTx/>
              <a:buSzTx/>
              <a:buNone/>
              <a:defRPr sz="2400">
                <a:solidFill>
                  <a:srgbClr val="000000"/>
                </a:solidFill>
                <a:latin typeface="+mn-lt"/>
                <a:ea typeface="+mn-ea"/>
                <a:cs typeface="+mn-cs"/>
                <a:sym typeface="Calibri"/>
              </a:defRPr>
            </a:lvl4pPr>
            <a:lvl5pPr marL="0" indent="1828800" algn="ctr" defTabSz="914400">
              <a:lnSpc>
                <a:spcPct val="90000"/>
              </a:lnSpc>
              <a:spcBef>
                <a:spcPts val="1000"/>
              </a:spcBef>
              <a:buClrTx/>
              <a:buSzTx/>
              <a:buNone/>
              <a:defRPr sz="24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359" name="Slide Number"/>
          <p:cNvSpPr txBox="1"/>
          <p:nvPr>
            <p:ph type="sldNum" sz="quarter" idx="2"/>
          </p:nvPr>
        </p:nvSpPr>
        <p:spPr>
          <a:xfrm>
            <a:off x="11095176" y="6414760"/>
            <a:ext cx="258624" cy="248305"/>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nd Content">
    <p:spTree>
      <p:nvGrpSpPr>
        <p:cNvPr id="1" name=""/>
        <p:cNvGrpSpPr/>
        <p:nvPr/>
      </p:nvGrpSpPr>
      <p:grpSpPr>
        <a:xfrm>
          <a:off x="0" y="0"/>
          <a:ext cx="0" cy="0"/>
          <a:chOff x="0" y="0"/>
          <a:chExt cx="0" cy="0"/>
        </a:xfrm>
      </p:grpSpPr>
      <p:sp>
        <p:nvSpPr>
          <p:cNvPr id="366" name="Title Text"/>
          <p:cNvSpPr txBox="1"/>
          <p:nvPr>
            <p:ph type="title"/>
          </p:nvPr>
        </p:nvSpPr>
        <p:spPr>
          <a:xfrm>
            <a:off x="838200" y="365125"/>
            <a:ext cx="10515600" cy="1325563"/>
          </a:xfrm>
          <a:prstGeom prst="rect">
            <a:avLst/>
          </a:prstGeom>
        </p:spPr>
        <p:txBody>
          <a:bodyPr anchor="ctr"/>
          <a:lstStyle>
            <a:lvl1pPr defTabSz="914400">
              <a:lnSpc>
                <a:spcPct val="90000"/>
              </a:lnSpc>
              <a:defRPr cap="none" sz="4400">
                <a:solidFill>
                  <a:srgbClr val="000000"/>
                </a:solidFill>
                <a:latin typeface="Calibri Light"/>
                <a:ea typeface="Calibri Light"/>
                <a:cs typeface="Calibri Light"/>
                <a:sym typeface="Calibri Light"/>
              </a:defRPr>
            </a:lvl1pPr>
          </a:lstStyle>
          <a:p>
            <a:pPr/>
            <a:r>
              <a:t>Title Text</a:t>
            </a:r>
          </a:p>
        </p:txBody>
      </p:sp>
      <p:sp>
        <p:nvSpPr>
          <p:cNvPr id="367" name="Body Level One…"/>
          <p:cNvSpPr txBox="1"/>
          <p:nvPr>
            <p:ph type="body" idx="1"/>
          </p:nvPr>
        </p:nvSpPr>
        <p:spPr>
          <a:xfrm>
            <a:off x="838200" y="1825625"/>
            <a:ext cx="10515600" cy="4351338"/>
          </a:xfrm>
          <a:prstGeom prst="rect">
            <a:avLst/>
          </a:prstGeom>
        </p:spPr>
        <p:txBody>
          <a:bodyPr anchor="t"/>
          <a:lstStyle>
            <a:lvl1pPr marL="228600" indent="-228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1pPr>
            <a:lvl2pPr marL="723900" indent="-2667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2pPr>
            <a:lvl3pPr marL="1234439" indent="-320039"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3pPr>
            <a:lvl4pPr marL="1727200" indent="-355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4pPr>
            <a:lvl5pPr marL="2184400" indent="-355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368" name="Slide Number"/>
          <p:cNvSpPr txBox="1"/>
          <p:nvPr>
            <p:ph type="sldNum" sz="quarter" idx="2"/>
          </p:nvPr>
        </p:nvSpPr>
        <p:spPr>
          <a:xfrm>
            <a:off x="11095176" y="6414760"/>
            <a:ext cx="258624" cy="248305"/>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43" name="Rectangle 7"/>
          <p:cNvSpPr/>
          <p:nvPr/>
        </p:nvSpPr>
        <p:spPr>
          <a:xfrm>
            <a:off x="447816" y="5141974"/>
            <a:ext cx="11290862" cy="1258828"/>
          </a:xfrm>
          <a:prstGeom prst="rect">
            <a:avLst/>
          </a:prstGeom>
          <a:solidFill>
            <a:srgbClr val="465359"/>
          </a:solidFill>
          <a:ln w="12700">
            <a:miter lim="400000"/>
          </a:ln>
        </p:spPr>
        <p:txBody>
          <a:bodyPr lIns="45719" rIns="45719"/>
          <a:lstStyle/>
          <a:p>
            <a:pPr/>
          </a:p>
        </p:txBody>
      </p:sp>
      <p:sp>
        <p:nvSpPr>
          <p:cNvPr id="44" name="Title Text"/>
          <p:cNvSpPr txBox="1"/>
          <p:nvPr>
            <p:ph type="title"/>
          </p:nvPr>
        </p:nvSpPr>
        <p:spPr>
          <a:xfrm>
            <a:off x="581193" y="2393950"/>
            <a:ext cx="11029616" cy="2147467"/>
          </a:xfrm>
          <a:prstGeom prst="rect">
            <a:avLst/>
          </a:prstGeom>
        </p:spPr>
        <p:txBody>
          <a:bodyPr/>
          <a:lstStyle>
            <a:lvl1pPr>
              <a:defRPr sz="3600"/>
            </a:lvl1pPr>
          </a:lstStyle>
          <a:p>
            <a:pPr/>
            <a:r>
              <a:t>Title Text</a:t>
            </a:r>
          </a:p>
        </p:txBody>
      </p:sp>
      <p:sp>
        <p:nvSpPr>
          <p:cNvPr id="45" name="Body Level One…"/>
          <p:cNvSpPr txBox="1"/>
          <p:nvPr>
            <p:ph type="body" sz="quarter" idx="1"/>
          </p:nvPr>
        </p:nvSpPr>
        <p:spPr>
          <a:xfrm>
            <a:off x="581191" y="4541416"/>
            <a:ext cx="11029617" cy="600557"/>
          </a:xfrm>
          <a:prstGeom prst="rect">
            <a:avLst/>
          </a:prstGeom>
        </p:spPr>
        <p:txBody>
          <a:bodyPr anchor="t"/>
          <a:lstStyle>
            <a:lvl1pPr marL="0" indent="0">
              <a:buClrTx/>
              <a:buSzTx/>
              <a:buNone/>
              <a:defRPr cap="all">
                <a:solidFill>
                  <a:schemeClr val="accent1"/>
                </a:solidFill>
              </a:defRPr>
            </a:lvl1pPr>
            <a:lvl2pPr marL="0" indent="457200">
              <a:buClrTx/>
              <a:buSzTx/>
              <a:buNone/>
              <a:defRPr cap="all">
                <a:solidFill>
                  <a:schemeClr val="accent1"/>
                </a:solidFill>
              </a:defRPr>
            </a:lvl2pPr>
            <a:lvl3pPr marL="0" indent="914400">
              <a:buClrTx/>
              <a:buSzTx/>
              <a:buNone/>
              <a:defRPr cap="all">
                <a:solidFill>
                  <a:schemeClr val="accent1"/>
                </a:solidFill>
              </a:defRPr>
            </a:lvl3pPr>
            <a:lvl4pPr marL="0" indent="1371600">
              <a:buClrTx/>
              <a:buSzTx/>
              <a:buNone/>
              <a:defRPr cap="all">
                <a:solidFill>
                  <a:schemeClr val="accent1"/>
                </a:solidFill>
              </a:defRPr>
            </a:lvl4pPr>
            <a:lvl5pPr marL="0" indent="1828800">
              <a:buClrTx/>
              <a:buSzTx/>
              <a:buNone/>
              <a:defRPr cap="all">
                <a:solidFill>
                  <a:schemeClr val="accent1"/>
                </a:solidFill>
              </a:defRPr>
            </a:lvl5pPr>
          </a:lstStyle>
          <a:p>
            <a:pPr/>
            <a:r>
              <a:t>Body Level One</a:t>
            </a:r>
          </a:p>
          <a:p>
            <a:pPr lvl="1"/>
            <a:r>
              <a:t>Body Level Two</a:t>
            </a:r>
          </a:p>
          <a:p>
            <a:pPr lvl="2"/>
            <a:r>
              <a:t>Body Level Three</a:t>
            </a:r>
          </a:p>
          <a:p>
            <a:pPr lvl="3"/>
            <a:r>
              <a:t>Body Level Four</a:t>
            </a:r>
          </a:p>
          <a:p>
            <a:pPr lvl="4"/>
            <a:r>
              <a:t>Body Level Five</a:t>
            </a:r>
          </a:p>
        </p:txBody>
      </p:sp>
      <p:sp>
        <p:nvSpPr>
          <p:cNvPr id="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Header">
    <p:spTree>
      <p:nvGrpSpPr>
        <p:cNvPr id="1" name=""/>
        <p:cNvGrpSpPr/>
        <p:nvPr/>
      </p:nvGrpSpPr>
      <p:grpSpPr>
        <a:xfrm>
          <a:off x="0" y="0"/>
          <a:ext cx="0" cy="0"/>
          <a:chOff x="0" y="0"/>
          <a:chExt cx="0" cy="0"/>
        </a:xfrm>
      </p:grpSpPr>
      <p:sp>
        <p:nvSpPr>
          <p:cNvPr id="375" name="Title Text"/>
          <p:cNvSpPr txBox="1"/>
          <p:nvPr>
            <p:ph type="title"/>
          </p:nvPr>
        </p:nvSpPr>
        <p:spPr>
          <a:xfrm>
            <a:off x="831850" y="1709738"/>
            <a:ext cx="10515600" cy="2852737"/>
          </a:xfrm>
          <a:prstGeom prst="rect">
            <a:avLst/>
          </a:prstGeom>
        </p:spPr>
        <p:txBody>
          <a:bodyPr/>
          <a:lstStyle>
            <a:lvl1pPr defTabSz="914400">
              <a:lnSpc>
                <a:spcPct val="90000"/>
              </a:lnSpc>
              <a:defRPr cap="none" sz="6000">
                <a:solidFill>
                  <a:srgbClr val="000000"/>
                </a:solidFill>
                <a:latin typeface="Calibri Light"/>
                <a:ea typeface="Calibri Light"/>
                <a:cs typeface="Calibri Light"/>
                <a:sym typeface="Calibri Light"/>
              </a:defRPr>
            </a:lvl1pPr>
          </a:lstStyle>
          <a:p>
            <a:pPr/>
            <a:r>
              <a:t>Title Text</a:t>
            </a:r>
          </a:p>
        </p:txBody>
      </p:sp>
      <p:sp>
        <p:nvSpPr>
          <p:cNvPr id="376" name="Body Level One…"/>
          <p:cNvSpPr txBox="1"/>
          <p:nvPr>
            <p:ph type="body" sz="quarter" idx="1"/>
          </p:nvPr>
        </p:nvSpPr>
        <p:spPr>
          <a:xfrm>
            <a:off x="831850" y="4589462"/>
            <a:ext cx="10515600" cy="1500188"/>
          </a:xfrm>
          <a:prstGeom prst="rect">
            <a:avLst/>
          </a:prstGeom>
        </p:spPr>
        <p:txBody>
          <a:bodyPr anchor="t"/>
          <a:lstStyle>
            <a:lvl1pPr marL="0" indent="0" defTabSz="914400">
              <a:lnSpc>
                <a:spcPct val="90000"/>
              </a:lnSpc>
              <a:spcBef>
                <a:spcPts val="1000"/>
              </a:spcBef>
              <a:buClrTx/>
              <a:buSzTx/>
              <a:buNone/>
              <a:defRPr sz="2400">
                <a:solidFill>
                  <a:srgbClr val="888888"/>
                </a:solidFill>
                <a:latin typeface="+mn-lt"/>
                <a:ea typeface="+mn-ea"/>
                <a:cs typeface="+mn-cs"/>
                <a:sym typeface="Calibri"/>
              </a:defRPr>
            </a:lvl1pPr>
            <a:lvl2pPr marL="0" indent="457200" defTabSz="914400">
              <a:lnSpc>
                <a:spcPct val="90000"/>
              </a:lnSpc>
              <a:spcBef>
                <a:spcPts val="1000"/>
              </a:spcBef>
              <a:buClrTx/>
              <a:buSzTx/>
              <a:buNone/>
              <a:defRPr sz="2400">
                <a:solidFill>
                  <a:srgbClr val="888888"/>
                </a:solidFill>
                <a:latin typeface="+mn-lt"/>
                <a:ea typeface="+mn-ea"/>
                <a:cs typeface="+mn-cs"/>
                <a:sym typeface="Calibri"/>
              </a:defRPr>
            </a:lvl2pPr>
            <a:lvl3pPr marL="0" indent="914400" defTabSz="914400">
              <a:lnSpc>
                <a:spcPct val="90000"/>
              </a:lnSpc>
              <a:spcBef>
                <a:spcPts val="1000"/>
              </a:spcBef>
              <a:buClrTx/>
              <a:buSzTx/>
              <a:buNone/>
              <a:defRPr sz="2400">
                <a:solidFill>
                  <a:srgbClr val="888888"/>
                </a:solidFill>
                <a:latin typeface="+mn-lt"/>
                <a:ea typeface="+mn-ea"/>
                <a:cs typeface="+mn-cs"/>
                <a:sym typeface="Calibri"/>
              </a:defRPr>
            </a:lvl3pPr>
            <a:lvl4pPr marL="0" indent="1371600" defTabSz="914400">
              <a:lnSpc>
                <a:spcPct val="90000"/>
              </a:lnSpc>
              <a:spcBef>
                <a:spcPts val="1000"/>
              </a:spcBef>
              <a:buClrTx/>
              <a:buSzTx/>
              <a:buNone/>
              <a:defRPr sz="2400">
                <a:solidFill>
                  <a:srgbClr val="888888"/>
                </a:solidFill>
                <a:latin typeface="+mn-lt"/>
                <a:ea typeface="+mn-ea"/>
                <a:cs typeface="+mn-cs"/>
                <a:sym typeface="Calibri"/>
              </a:defRPr>
            </a:lvl4pPr>
            <a:lvl5pPr marL="0" indent="1828800" defTabSz="914400">
              <a:lnSpc>
                <a:spcPct val="90000"/>
              </a:lnSpc>
              <a:spcBef>
                <a:spcPts val="1000"/>
              </a:spcBef>
              <a:buClrTx/>
              <a:buSzTx/>
              <a:buNone/>
              <a:defRPr sz="2400">
                <a:solidFill>
                  <a:srgbClr val="888888"/>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377" name="Slide Number"/>
          <p:cNvSpPr txBox="1"/>
          <p:nvPr>
            <p:ph type="sldNum" sz="quarter" idx="2"/>
          </p:nvPr>
        </p:nvSpPr>
        <p:spPr>
          <a:xfrm>
            <a:off x="11095176" y="6414760"/>
            <a:ext cx="258624" cy="248305"/>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wo Content">
    <p:spTree>
      <p:nvGrpSpPr>
        <p:cNvPr id="1" name=""/>
        <p:cNvGrpSpPr/>
        <p:nvPr/>
      </p:nvGrpSpPr>
      <p:grpSpPr>
        <a:xfrm>
          <a:off x="0" y="0"/>
          <a:ext cx="0" cy="0"/>
          <a:chOff x="0" y="0"/>
          <a:chExt cx="0" cy="0"/>
        </a:xfrm>
      </p:grpSpPr>
      <p:sp>
        <p:nvSpPr>
          <p:cNvPr id="384" name="Title Text"/>
          <p:cNvSpPr txBox="1"/>
          <p:nvPr>
            <p:ph type="title"/>
          </p:nvPr>
        </p:nvSpPr>
        <p:spPr>
          <a:xfrm>
            <a:off x="838200" y="365125"/>
            <a:ext cx="10515600" cy="1325563"/>
          </a:xfrm>
          <a:prstGeom prst="rect">
            <a:avLst/>
          </a:prstGeom>
        </p:spPr>
        <p:txBody>
          <a:bodyPr anchor="ctr"/>
          <a:lstStyle>
            <a:lvl1pPr defTabSz="914400">
              <a:lnSpc>
                <a:spcPct val="90000"/>
              </a:lnSpc>
              <a:defRPr cap="none" sz="4400">
                <a:solidFill>
                  <a:srgbClr val="000000"/>
                </a:solidFill>
                <a:latin typeface="Calibri Light"/>
                <a:ea typeface="Calibri Light"/>
                <a:cs typeface="Calibri Light"/>
                <a:sym typeface="Calibri Light"/>
              </a:defRPr>
            </a:lvl1pPr>
          </a:lstStyle>
          <a:p>
            <a:pPr/>
            <a:r>
              <a:t>Title Text</a:t>
            </a:r>
          </a:p>
        </p:txBody>
      </p:sp>
      <p:sp>
        <p:nvSpPr>
          <p:cNvPr id="385" name="Body Level One…"/>
          <p:cNvSpPr txBox="1"/>
          <p:nvPr>
            <p:ph type="body" sz="half" idx="1"/>
          </p:nvPr>
        </p:nvSpPr>
        <p:spPr>
          <a:xfrm>
            <a:off x="838200" y="1825625"/>
            <a:ext cx="5181600" cy="4351338"/>
          </a:xfrm>
          <a:prstGeom prst="rect">
            <a:avLst/>
          </a:prstGeom>
        </p:spPr>
        <p:txBody>
          <a:bodyPr anchor="t"/>
          <a:lstStyle>
            <a:lvl1pPr marL="228600" indent="-228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1pPr>
            <a:lvl2pPr marL="723900" indent="-2667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2pPr>
            <a:lvl3pPr marL="1234439" indent="-320039"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3pPr>
            <a:lvl4pPr marL="1727200" indent="-355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4pPr>
            <a:lvl5pPr marL="2184400" indent="-355600" defTabSz="914400">
              <a:lnSpc>
                <a:spcPct val="90000"/>
              </a:lnSpc>
              <a:spcBef>
                <a:spcPts val="1000"/>
              </a:spcBef>
              <a:buClrTx/>
              <a:buSzPct val="100000"/>
              <a:buFont typeface="Arial"/>
              <a:buChar char="•"/>
              <a:defRPr sz="28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386" name="Slide Number"/>
          <p:cNvSpPr txBox="1"/>
          <p:nvPr>
            <p:ph type="sldNum" sz="quarter" idx="2"/>
          </p:nvPr>
        </p:nvSpPr>
        <p:spPr>
          <a:xfrm>
            <a:off x="11095176" y="6414760"/>
            <a:ext cx="258624" cy="248305"/>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mparison">
    <p:spTree>
      <p:nvGrpSpPr>
        <p:cNvPr id="1" name=""/>
        <p:cNvGrpSpPr/>
        <p:nvPr/>
      </p:nvGrpSpPr>
      <p:grpSpPr>
        <a:xfrm>
          <a:off x="0" y="0"/>
          <a:ext cx="0" cy="0"/>
          <a:chOff x="0" y="0"/>
          <a:chExt cx="0" cy="0"/>
        </a:xfrm>
      </p:grpSpPr>
      <p:sp>
        <p:nvSpPr>
          <p:cNvPr id="393" name="Title Text"/>
          <p:cNvSpPr txBox="1"/>
          <p:nvPr>
            <p:ph type="title"/>
          </p:nvPr>
        </p:nvSpPr>
        <p:spPr>
          <a:xfrm>
            <a:off x="839787" y="365125"/>
            <a:ext cx="10515601" cy="1325563"/>
          </a:xfrm>
          <a:prstGeom prst="rect">
            <a:avLst/>
          </a:prstGeom>
        </p:spPr>
        <p:txBody>
          <a:bodyPr anchor="ctr"/>
          <a:lstStyle>
            <a:lvl1pPr defTabSz="914400">
              <a:lnSpc>
                <a:spcPct val="90000"/>
              </a:lnSpc>
              <a:defRPr cap="none" sz="4400">
                <a:solidFill>
                  <a:srgbClr val="000000"/>
                </a:solidFill>
                <a:latin typeface="Calibri Light"/>
                <a:ea typeface="Calibri Light"/>
                <a:cs typeface="Calibri Light"/>
                <a:sym typeface="Calibri Light"/>
              </a:defRPr>
            </a:lvl1pPr>
          </a:lstStyle>
          <a:p>
            <a:pPr/>
            <a:r>
              <a:t>Title Text</a:t>
            </a:r>
          </a:p>
        </p:txBody>
      </p:sp>
      <p:sp>
        <p:nvSpPr>
          <p:cNvPr id="394" name="Body Level One…"/>
          <p:cNvSpPr txBox="1"/>
          <p:nvPr>
            <p:ph type="body" sz="quarter" idx="1"/>
          </p:nvPr>
        </p:nvSpPr>
        <p:spPr>
          <a:xfrm>
            <a:off x="839787" y="1681163"/>
            <a:ext cx="5157789" cy="823913"/>
          </a:xfrm>
          <a:prstGeom prst="rect">
            <a:avLst/>
          </a:prstGeom>
        </p:spPr>
        <p:txBody>
          <a:bodyPr anchor="b"/>
          <a:lstStyle>
            <a:lvl1pPr marL="0" indent="0" defTabSz="914400">
              <a:lnSpc>
                <a:spcPct val="90000"/>
              </a:lnSpc>
              <a:spcBef>
                <a:spcPts val="1000"/>
              </a:spcBef>
              <a:buClrTx/>
              <a:buSzTx/>
              <a:buNone/>
              <a:defRPr b="1" sz="2400">
                <a:solidFill>
                  <a:srgbClr val="000000"/>
                </a:solidFill>
                <a:latin typeface="+mn-lt"/>
                <a:ea typeface="+mn-ea"/>
                <a:cs typeface="+mn-cs"/>
                <a:sym typeface="Calibri"/>
              </a:defRPr>
            </a:lvl1pPr>
            <a:lvl2pPr marL="0" indent="457200" defTabSz="914400">
              <a:lnSpc>
                <a:spcPct val="90000"/>
              </a:lnSpc>
              <a:spcBef>
                <a:spcPts val="1000"/>
              </a:spcBef>
              <a:buClrTx/>
              <a:buSzTx/>
              <a:buNone/>
              <a:defRPr b="1" sz="2400">
                <a:solidFill>
                  <a:srgbClr val="000000"/>
                </a:solidFill>
                <a:latin typeface="+mn-lt"/>
                <a:ea typeface="+mn-ea"/>
                <a:cs typeface="+mn-cs"/>
                <a:sym typeface="Calibri"/>
              </a:defRPr>
            </a:lvl2pPr>
            <a:lvl3pPr marL="0" indent="914400" defTabSz="914400">
              <a:lnSpc>
                <a:spcPct val="90000"/>
              </a:lnSpc>
              <a:spcBef>
                <a:spcPts val="1000"/>
              </a:spcBef>
              <a:buClrTx/>
              <a:buSzTx/>
              <a:buNone/>
              <a:defRPr b="1" sz="2400">
                <a:solidFill>
                  <a:srgbClr val="000000"/>
                </a:solidFill>
                <a:latin typeface="+mn-lt"/>
                <a:ea typeface="+mn-ea"/>
                <a:cs typeface="+mn-cs"/>
                <a:sym typeface="Calibri"/>
              </a:defRPr>
            </a:lvl3pPr>
            <a:lvl4pPr marL="0" indent="1371600" defTabSz="914400">
              <a:lnSpc>
                <a:spcPct val="90000"/>
              </a:lnSpc>
              <a:spcBef>
                <a:spcPts val="1000"/>
              </a:spcBef>
              <a:buClrTx/>
              <a:buSzTx/>
              <a:buNone/>
              <a:defRPr b="1" sz="2400">
                <a:solidFill>
                  <a:srgbClr val="000000"/>
                </a:solidFill>
                <a:latin typeface="+mn-lt"/>
                <a:ea typeface="+mn-ea"/>
                <a:cs typeface="+mn-cs"/>
                <a:sym typeface="Calibri"/>
              </a:defRPr>
            </a:lvl4pPr>
            <a:lvl5pPr marL="0" indent="1828800" defTabSz="914400">
              <a:lnSpc>
                <a:spcPct val="90000"/>
              </a:lnSpc>
              <a:spcBef>
                <a:spcPts val="1000"/>
              </a:spcBef>
              <a:buClrTx/>
              <a:buSzTx/>
              <a:buNone/>
              <a:defRPr b="1" sz="24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395" name="Text Placeholder 4"/>
          <p:cNvSpPr/>
          <p:nvPr>
            <p:ph type="body" sz="quarter" idx="21"/>
          </p:nvPr>
        </p:nvSpPr>
        <p:spPr>
          <a:xfrm>
            <a:off x="6172200" y="1681163"/>
            <a:ext cx="5183188" cy="823913"/>
          </a:xfrm>
          <a:prstGeom prst="rect">
            <a:avLst/>
          </a:prstGeom>
        </p:spPr>
        <p:txBody>
          <a:bodyPr anchor="b"/>
          <a:lstStyle/>
          <a:p>
            <a:pPr marL="0" indent="0" defTabSz="914400">
              <a:lnSpc>
                <a:spcPct val="90000"/>
              </a:lnSpc>
              <a:spcBef>
                <a:spcPts val="1000"/>
              </a:spcBef>
              <a:buClrTx/>
              <a:buSzTx/>
              <a:buNone/>
              <a:defRPr b="1" sz="2400">
                <a:solidFill>
                  <a:srgbClr val="000000"/>
                </a:solidFill>
                <a:latin typeface="+mn-lt"/>
                <a:ea typeface="+mn-ea"/>
                <a:cs typeface="+mn-cs"/>
                <a:sym typeface="Calibri"/>
              </a:defRPr>
            </a:pPr>
          </a:p>
        </p:txBody>
      </p:sp>
      <p:sp>
        <p:nvSpPr>
          <p:cNvPr id="396" name="Slide Number"/>
          <p:cNvSpPr txBox="1"/>
          <p:nvPr>
            <p:ph type="sldNum" sz="quarter" idx="2"/>
          </p:nvPr>
        </p:nvSpPr>
        <p:spPr>
          <a:xfrm>
            <a:off x="11095176" y="6414760"/>
            <a:ext cx="258624" cy="248305"/>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spTree>
      <p:nvGrpSpPr>
        <p:cNvPr id="1" name=""/>
        <p:cNvGrpSpPr/>
        <p:nvPr/>
      </p:nvGrpSpPr>
      <p:grpSpPr>
        <a:xfrm>
          <a:off x="0" y="0"/>
          <a:ext cx="0" cy="0"/>
          <a:chOff x="0" y="0"/>
          <a:chExt cx="0" cy="0"/>
        </a:xfrm>
      </p:grpSpPr>
      <p:sp>
        <p:nvSpPr>
          <p:cNvPr id="403" name="Title Text"/>
          <p:cNvSpPr txBox="1"/>
          <p:nvPr>
            <p:ph type="title"/>
          </p:nvPr>
        </p:nvSpPr>
        <p:spPr>
          <a:xfrm>
            <a:off x="838200" y="365125"/>
            <a:ext cx="10515600" cy="1325563"/>
          </a:xfrm>
          <a:prstGeom prst="rect">
            <a:avLst/>
          </a:prstGeom>
        </p:spPr>
        <p:txBody>
          <a:bodyPr anchor="ctr"/>
          <a:lstStyle>
            <a:lvl1pPr defTabSz="914400">
              <a:lnSpc>
                <a:spcPct val="90000"/>
              </a:lnSpc>
              <a:defRPr cap="none" sz="4400">
                <a:solidFill>
                  <a:srgbClr val="000000"/>
                </a:solidFill>
                <a:latin typeface="Calibri Light"/>
                <a:ea typeface="Calibri Light"/>
                <a:cs typeface="Calibri Light"/>
                <a:sym typeface="Calibri Light"/>
              </a:defRPr>
            </a:lvl1pPr>
          </a:lstStyle>
          <a:p>
            <a:pPr/>
            <a:r>
              <a:t>Title Text</a:t>
            </a:r>
          </a:p>
        </p:txBody>
      </p:sp>
      <p:sp>
        <p:nvSpPr>
          <p:cNvPr id="404" name="Slide Number"/>
          <p:cNvSpPr txBox="1"/>
          <p:nvPr>
            <p:ph type="sldNum" sz="quarter" idx="2"/>
          </p:nvPr>
        </p:nvSpPr>
        <p:spPr>
          <a:xfrm>
            <a:off x="11095176" y="6414760"/>
            <a:ext cx="258624" cy="248305"/>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411" name="Slide Number"/>
          <p:cNvSpPr txBox="1"/>
          <p:nvPr>
            <p:ph type="sldNum" sz="quarter" idx="2"/>
          </p:nvPr>
        </p:nvSpPr>
        <p:spPr>
          <a:xfrm>
            <a:off x="11095176" y="6414760"/>
            <a:ext cx="258624" cy="248305"/>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ntent with Caption">
    <p:spTree>
      <p:nvGrpSpPr>
        <p:cNvPr id="1" name=""/>
        <p:cNvGrpSpPr/>
        <p:nvPr/>
      </p:nvGrpSpPr>
      <p:grpSpPr>
        <a:xfrm>
          <a:off x="0" y="0"/>
          <a:ext cx="0" cy="0"/>
          <a:chOff x="0" y="0"/>
          <a:chExt cx="0" cy="0"/>
        </a:xfrm>
      </p:grpSpPr>
      <p:sp>
        <p:nvSpPr>
          <p:cNvPr id="418" name="Title Text"/>
          <p:cNvSpPr txBox="1"/>
          <p:nvPr>
            <p:ph type="title"/>
          </p:nvPr>
        </p:nvSpPr>
        <p:spPr>
          <a:xfrm>
            <a:off x="839787" y="457200"/>
            <a:ext cx="3932239" cy="1600200"/>
          </a:xfrm>
          <a:prstGeom prst="rect">
            <a:avLst/>
          </a:prstGeom>
        </p:spPr>
        <p:txBody>
          <a:bodyPr/>
          <a:lstStyle>
            <a:lvl1pPr defTabSz="914400">
              <a:lnSpc>
                <a:spcPct val="90000"/>
              </a:lnSpc>
              <a:defRPr cap="none" sz="3200">
                <a:solidFill>
                  <a:srgbClr val="000000"/>
                </a:solidFill>
                <a:latin typeface="Calibri Light"/>
                <a:ea typeface="Calibri Light"/>
                <a:cs typeface="Calibri Light"/>
                <a:sym typeface="Calibri Light"/>
              </a:defRPr>
            </a:lvl1pPr>
          </a:lstStyle>
          <a:p>
            <a:pPr/>
            <a:r>
              <a:t>Title Text</a:t>
            </a:r>
          </a:p>
        </p:txBody>
      </p:sp>
      <p:sp>
        <p:nvSpPr>
          <p:cNvPr id="419" name="Body Level One…"/>
          <p:cNvSpPr txBox="1"/>
          <p:nvPr>
            <p:ph type="body" sz="half" idx="1"/>
          </p:nvPr>
        </p:nvSpPr>
        <p:spPr>
          <a:xfrm>
            <a:off x="5183187" y="987425"/>
            <a:ext cx="6172201" cy="4873625"/>
          </a:xfrm>
          <a:prstGeom prst="rect">
            <a:avLst/>
          </a:prstGeom>
        </p:spPr>
        <p:txBody>
          <a:bodyPr anchor="t"/>
          <a:lstStyle>
            <a:lvl1pPr marL="228600" indent="-228600" defTabSz="914400">
              <a:lnSpc>
                <a:spcPct val="90000"/>
              </a:lnSpc>
              <a:spcBef>
                <a:spcPts val="1000"/>
              </a:spcBef>
              <a:buClrTx/>
              <a:buSzPct val="100000"/>
              <a:buFont typeface="Arial"/>
              <a:buChar char="•"/>
              <a:defRPr sz="3200">
                <a:solidFill>
                  <a:srgbClr val="000000"/>
                </a:solidFill>
                <a:latin typeface="+mn-lt"/>
                <a:ea typeface="+mn-ea"/>
                <a:cs typeface="+mn-cs"/>
                <a:sym typeface="Calibri"/>
              </a:defRPr>
            </a:lvl1pPr>
            <a:lvl2pPr marL="718457" indent="-261257" defTabSz="914400">
              <a:lnSpc>
                <a:spcPct val="90000"/>
              </a:lnSpc>
              <a:spcBef>
                <a:spcPts val="1000"/>
              </a:spcBef>
              <a:buClrTx/>
              <a:buSzPct val="100000"/>
              <a:buFont typeface="Arial"/>
              <a:buChar char="•"/>
              <a:defRPr sz="3200">
                <a:solidFill>
                  <a:srgbClr val="000000"/>
                </a:solidFill>
                <a:latin typeface="+mn-lt"/>
                <a:ea typeface="+mn-ea"/>
                <a:cs typeface="+mn-cs"/>
                <a:sym typeface="Calibri"/>
              </a:defRPr>
            </a:lvl2pPr>
            <a:lvl3pPr marL="1219200" indent="-304800" defTabSz="914400">
              <a:lnSpc>
                <a:spcPct val="90000"/>
              </a:lnSpc>
              <a:spcBef>
                <a:spcPts val="1000"/>
              </a:spcBef>
              <a:buClrTx/>
              <a:buSzPct val="100000"/>
              <a:buFont typeface="Arial"/>
              <a:buChar char="•"/>
              <a:defRPr sz="3200">
                <a:solidFill>
                  <a:srgbClr val="000000"/>
                </a:solidFill>
                <a:latin typeface="+mn-lt"/>
                <a:ea typeface="+mn-ea"/>
                <a:cs typeface="+mn-cs"/>
                <a:sym typeface="Calibri"/>
              </a:defRPr>
            </a:lvl3pPr>
            <a:lvl4pPr marL="1737360" indent="-365760" defTabSz="914400">
              <a:lnSpc>
                <a:spcPct val="90000"/>
              </a:lnSpc>
              <a:spcBef>
                <a:spcPts val="1000"/>
              </a:spcBef>
              <a:buClrTx/>
              <a:buSzPct val="100000"/>
              <a:buFont typeface="Arial"/>
              <a:buChar char="•"/>
              <a:defRPr sz="3200">
                <a:solidFill>
                  <a:srgbClr val="000000"/>
                </a:solidFill>
                <a:latin typeface="+mn-lt"/>
                <a:ea typeface="+mn-ea"/>
                <a:cs typeface="+mn-cs"/>
                <a:sym typeface="Calibri"/>
              </a:defRPr>
            </a:lvl4pPr>
            <a:lvl5pPr marL="2194560" indent="-365760" defTabSz="914400">
              <a:lnSpc>
                <a:spcPct val="90000"/>
              </a:lnSpc>
              <a:spcBef>
                <a:spcPts val="1000"/>
              </a:spcBef>
              <a:buClrTx/>
              <a:buSzPct val="100000"/>
              <a:buFont typeface="Arial"/>
              <a:buChar char="•"/>
              <a:defRPr sz="32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420" name="Text Placeholder 3"/>
          <p:cNvSpPr/>
          <p:nvPr>
            <p:ph type="body" sz="quarter" idx="21"/>
          </p:nvPr>
        </p:nvSpPr>
        <p:spPr>
          <a:xfrm>
            <a:off x="839787" y="2057400"/>
            <a:ext cx="3932238" cy="3811588"/>
          </a:xfrm>
          <a:prstGeom prst="rect">
            <a:avLst/>
          </a:prstGeom>
        </p:spPr>
        <p:txBody>
          <a:bodyPr anchor="t"/>
          <a:lstStyle/>
          <a:p>
            <a:pPr marL="0" indent="0" defTabSz="914400">
              <a:lnSpc>
                <a:spcPct val="90000"/>
              </a:lnSpc>
              <a:spcBef>
                <a:spcPts val="1000"/>
              </a:spcBef>
              <a:buClrTx/>
              <a:buSzTx/>
              <a:buNone/>
              <a:defRPr sz="1600">
                <a:solidFill>
                  <a:srgbClr val="000000"/>
                </a:solidFill>
                <a:latin typeface="+mn-lt"/>
                <a:ea typeface="+mn-ea"/>
                <a:cs typeface="+mn-cs"/>
                <a:sym typeface="Calibri"/>
              </a:defRPr>
            </a:pPr>
          </a:p>
        </p:txBody>
      </p:sp>
      <p:sp>
        <p:nvSpPr>
          <p:cNvPr id="421" name="Slide Number"/>
          <p:cNvSpPr txBox="1"/>
          <p:nvPr>
            <p:ph type="sldNum" sz="quarter" idx="2"/>
          </p:nvPr>
        </p:nvSpPr>
        <p:spPr>
          <a:xfrm>
            <a:off x="11095176" y="6414760"/>
            <a:ext cx="258624" cy="248305"/>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icture with Caption">
    <p:spTree>
      <p:nvGrpSpPr>
        <p:cNvPr id="1" name=""/>
        <p:cNvGrpSpPr/>
        <p:nvPr/>
      </p:nvGrpSpPr>
      <p:grpSpPr>
        <a:xfrm>
          <a:off x="0" y="0"/>
          <a:ext cx="0" cy="0"/>
          <a:chOff x="0" y="0"/>
          <a:chExt cx="0" cy="0"/>
        </a:xfrm>
      </p:grpSpPr>
      <p:sp>
        <p:nvSpPr>
          <p:cNvPr id="428" name="Title Text"/>
          <p:cNvSpPr txBox="1"/>
          <p:nvPr>
            <p:ph type="title"/>
          </p:nvPr>
        </p:nvSpPr>
        <p:spPr>
          <a:xfrm>
            <a:off x="839787" y="457200"/>
            <a:ext cx="3932239" cy="1600200"/>
          </a:xfrm>
          <a:prstGeom prst="rect">
            <a:avLst/>
          </a:prstGeom>
        </p:spPr>
        <p:txBody>
          <a:bodyPr/>
          <a:lstStyle>
            <a:lvl1pPr defTabSz="914400">
              <a:lnSpc>
                <a:spcPct val="90000"/>
              </a:lnSpc>
              <a:defRPr cap="none" sz="3200">
                <a:solidFill>
                  <a:srgbClr val="000000"/>
                </a:solidFill>
                <a:latin typeface="Calibri Light"/>
                <a:ea typeface="Calibri Light"/>
                <a:cs typeface="Calibri Light"/>
                <a:sym typeface="Calibri Light"/>
              </a:defRPr>
            </a:lvl1pPr>
          </a:lstStyle>
          <a:p>
            <a:pPr/>
            <a:r>
              <a:t>Title Text</a:t>
            </a:r>
          </a:p>
        </p:txBody>
      </p:sp>
      <p:sp>
        <p:nvSpPr>
          <p:cNvPr id="429" name="Picture Placeholder 2"/>
          <p:cNvSpPr/>
          <p:nvPr>
            <p:ph type="pic" sz="half" idx="21"/>
          </p:nvPr>
        </p:nvSpPr>
        <p:spPr>
          <a:xfrm>
            <a:off x="5183187" y="987425"/>
            <a:ext cx="6172201" cy="4873625"/>
          </a:xfrm>
          <a:prstGeom prst="rect">
            <a:avLst/>
          </a:prstGeom>
        </p:spPr>
        <p:txBody>
          <a:bodyPr lIns="91439" rIns="91439" anchor="t">
            <a:noAutofit/>
          </a:bodyPr>
          <a:lstStyle/>
          <a:p>
            <a:pPr/>
          </a:p>
        </p:txBody>
      </p:sp>
      <p:sp>
        <p:nvSpPr>
          <p:cNvPr id="430" name="Body Level One…"/>
          <p:cNvSpPr txBox="1"/>
          <p:nvPr>
            <p:ph type="body" sz="quarter" idx="1"/>
          </p:nvPr>
        </p:nvSpPr>
        <p:spPr>
          <a:xfrm>
            <a:off x="839787" y="2057400"/>
            <a:ext cx="3932239" cy="3811588"/>
          </a:xfrm>
          <a:prstGeom prst="rect">
            <a:avLst/>
          </a:prstGeom>
        </p:spPr>
        <p:txBody>
          <a:bodyPr anchor="t"/>
          <a:lstStyle>
            <a:lvl1pPr marL="0" indent="0" defTabSz="914400">
              <a:lnSpc>
                <a:spcPct val="90000"/>
              </a:lnSpc>
              <a:spcBef>
                <a:spcPts val="1000"/>
              </a:spcBef>
              <a:buClrTx/>
              <a:buSzTx/>
              <a:buNone/>
              <a:defRPr sz="1600">
                <a:solidFill>
                  <a:srgbClr val="000000"/>
                </a:solidFill>
                <a:latin typeface="+mn-lt"/>
                <a:ea typeface="+mn-ea"/>
                <a:cs typeface="+mn-cs"/>
                <a:sym typeface="Calibri"/>
              </a:defRPr>
            </a:lvl1pPr>
            <a:lvl2pPr marL="0" indent="457200" defTabSz="914400">
              <a:lnSpc>
                <a:spcPct val="90000"/>
              </a:lnSpc>
              <a:spcBef>
                <a:spcPts val="1000"/>
              </a:spcBef>
              <a:buClrTx/>
              <a:buSzTx/>
              <a:buNone/>
              <a:defRPr sz="1600">
                <a:solidFill>
                  <a:srgbClr val="000000"/>
                </a:solidFill>
                <a:latin typeface="+mn-lt"/>
                <a:ea typeface="+mn-ea"/>
                <a:cs typeface="+mn-cs"/>
                <a:sym typeface="Calibri"/>
              </a:defRPr>
            </a:lvl2pPr>
            <a:lvl3pPr marL="0" indent="914400" defTabSz="914400">
              <a:lnSpc>
                <a:spcPct val="90000"/>
              </a:lnSpc>
              <a:spcBef>
                <a:spcPts val="1000"/>
              </a:spcBef>
              <a:buClrTx/>
              <a:buSzTx/>
              <a:buNone/>
              <a:defRPr sz="1600">
                <a:solidFill>
                  <a:srgbClr val="000000"/>
                </a:solidFill>
                <a:latin typeface="+mn-lt"/>
                <a:ea typeface="+mn-ea"/>
                <a:cs typeface="+mn-cs"/>
                <a:sym typeface="Calibri"/>
              </a:defRPr>
            </a:lvl3pPr>
            <a:lvl4pPr marL="0" indent="1371600" defTabSz="914400">
              <a:lnSpc>
                <a:spcPct val="90000"/>
              </a:lnSpc>
              <a:spcBef>
                <a:spcPts val="1000"/>
              </a:spcBef>
              <a:buClrTx/>
              <a:buSzTx/>
              <a:buNone/>
              <a:defRPr sz="1600">
                <a:solidFill>
                  <a:srgbClr val="000000"/>
                </a:solidFill>
                <a:latin typeface="+mn-lt"/>
                <a:ea typeface="+mn-ea"/>
                <a:cs typeface="+mn-cs"/>
                <a:sym typeface="Calibri"/>
              </a:defRPr>
            </a:lvl4pPr>
            <a:lvl5pPr marL="0" indent="1828800" defTabSz="914400">
              <a:lnSpc>
                <a:spcPct val="90000"/>
              </a:lnSpc>
              <a:spcBef>
                <a:spcPts val="1000"/>
              </a:spcBef>
              <a:buClrTx/>
              <a:buSzTx/>
              <a:buNone/>
              <a:defRPr sz="1600">
                <a:solidFill>
                  <a:srgbClr val="000000"/>
                </a:solidFill>
                <a:latin typeface="+mn-lt"/>
                <a:ea typeface="+mn-ea"/>
                <a:cs typeface="+mn-cs"/>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431" name="Slide Number"/>
          <p:cNvSpPr txBox="1"/>
          <p:nvPr>
            <p:ph type="sldNum" sz="quarter" idx="2"/>
          </p:nvPr>
        </p:nvSpPr>
        <p:spPr>
          <a:xfrm>
            <a:off x="11095176" y="6414760"/>
            <a:ext cx="258624" cy="248305"/>
          </a:xfrm>
          <a:prstGeom prst="rect">
            <a:avLst/>
          </a:prstGeom>
        </p:spPr>
        <p:txBody>
          <a:bodyPr/>
          <a:lstStyle>
            <a:lvl1pPr>
              <a:defRPr sz="1200">
                <a:solidFill>
                  <a:srgbClr val="888888"/>
                </a:solidFill>
                <a:latin typeface="+mn-lt"/>
                <a:ea typeface="+mn-ea"/>
                <a:cs typeface="+mn-cs"/>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438" name="Title Text"/>
          <p:cNvSpPr txBox="1"/>
          <p:nvPr>
            <p:ph type="title"/>
          </p:nvPr>
        </p:nvSpPr>
        <p:spPr>
          <a:xfrm>
            <a:off x="581191" y="702155"/>
            <a:ext cx="11029617" cy="1188721"/>
          </a:xfrm>
          <a:prstGeom prst="rect">
            <a:avLst/>
          </a:prstGeom>
        </p:spPr>
        <p:txBody>
          <a:bodyPr anchor="ctr"/>
          <a:lstStyle>
            <a:lvl1pPr>
              <a:defRPr b="1" sz="3600">
                <a:latin typeface="+mj-lt"/>
                <a:ea typeface="+mj-ea"/>
                <a:cs typeface="+mj-cs"/>
                <a:sym typeface="Helvetica"/>
              </a:defRPr>
            </a:lvl1pPr>
          </a:lstStyle>
          <a:p>
            <a:pPr/>
            <a:r>
              <a:t>Title Text</a:t>
            </a:r>
          </a:p>
        </p:txBody>
      </p:sp>
      <p:sp>
        <p:nvSpPr>
          <p:cNvPr id="439" name="Body Level One…"/>
          <p:cNvSpPr txBox="1"/>
          <p:nvPr>
            <p:ph type="body" idx="1"/>
          </p:nvPr>
        </p:nvSpPr>
        <p:spPr>
          <a:xfrm>
            <a:off x="581191" y="2048718"/>
            <a:ext cx="11029617" cy="3926632"/>
          </a:xfrm>
          <a:prstGeom prst="rect">
            <a:avLst/>
          </a:prstGeom>
        </p:spPr>
        <p:txBody>
          <a:bodyPr anchor="t"/>
          <a:lstStyle>
            <a:lvl1pPr>
              <a:defRPr sz="2800">
                <a:latin typeface="+mj-lt"/>
                <a:ea typeface="+mj-ea"/>
                <a:cs typeface="+mj-cs"/>
                <a:sym typeface="Helvetica"/>
              </a:defRPr>
            </a:lvl1pPr>
            <a:lvl2pPr marL="681000" indent="-356999">
              <a:buChar char="➢"/>
              <a:defRPr sz="2800">
                <a:latin typeface="+mj-lt"/>
                <a:ea typeface="+mj-ea"/>
                <a:cs typeface="+mj-cs"/>
                <a:sym typeface="Helvetica"/>
              </a:defRPr>
            </a:lvl2pPr>
            <a:lvl3pPr marL="1008000" indent="-377999">
              <a:defRPr sz="2800">
                <a:latin typeface="+mj-lt"/>
                <a:ea typeface="+mj-ea"/>
                <a:cs typeface="+mj-cs"/>
                <a:sym typeface="Helvetica"/>
              </a:defRPr>
            </a:lvl3pPr>
            <a:lvl4pPr marL="1371999" indent="-364000">
              <a:defRPr sz="2800">
                <a:latin typeface="+mj-lt"/>
                <a:ea typeface="+mj-ea"/>
                <a:cs typeface="+mj-cs"/>
                <a:sym typeface="Helvetica"/>
              </a:defRPr>
            </a:lvl4pPr>
            <a:lvl5pPr marL="1731999" indent="-363999">
              <a:defRPr sz="2800">
                <a:latin typeface="+mj-lt"/>
                <a:ea typeface="+mj-ea"/>
                <a:cs typeface="+mj-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440" name="Slide Number"/>
          <p:cNvSpPr txBox="1"/>
          <p:nvPr>
            <p:ph type="sldNum" sz="quarter" idx="2"/>
          </p:nvPr>
        </p:nvSpPr>
        <p:spPr>
          <a:xfrm>
            <a:off x="11337154" y="6471856"/>
            <a:ext cx="273656" cy="269241"/>
          </a:xfrm>
          <a:prstGeom prst="rect">
            <a:avLst/>
          </a:prstGeom>
        </p:spPr>
        <p:txBody>
          <a:bodyPr/>
          <a:lstStyle>
            <a:lvl1pPr>
              <a:defRPr sz="12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53" name="Title Text"/>
          <p:cNvSpPr txBox="1"/>
          <p:nvPr>
            <p:ph type="title"/>
          </p:nvPr>
        </p:nvSpPr>
        <p:spPr>
          <a:xfrm>
            <a:off x="581193" y="729657"/>
            <a:ext cx="11029616" cy="988334"/>
          </a:xfrm>
          <a:prstGeom prst="rect">
            <a:avLst/>
          </a:prstGeom>
        </p:spPr>
        <p:txBody>
          <a:bodyPr/>
          <a:lstStyle/>
          <a:p>
            <a:pPr/>
            <a:r>
              <a:t>Title Text</a:t>
            </a:r>
          </a:p>
        </p:txBody>
      </p:sp>
      <p:sp>
        <p:nvSpPr>
          <p:cNvPr id="54" name="Body Level One…"/>
          <p:cNvSpPr txBox="1"/>
          <p:nvPr>
            <p:ph type="body" sz="half" idx="1"/>
          </p:nvPr>
        </p:nvSpPr>
        <p:spPr>
          <a:xfrm>
            <a:off x="581193" y="2228002"/>
            <a:ext cx="5194768" cy="363304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62" name="Title Text"/>
          <p:cNvSpPr txBox="1"/>
          <p:nvPr>
            <p:ph type="title"/>
          </p:nvPr>
        </p:nvSpPr>
        <p:spPr>
          <a:xfrm>
            <a:off x="581193" y="729657"/>
            <a:ext cx="11029616" cy="988334"/>
          </a:xfrm>
          <a:prstGeom prst="rect">
            <a:avLst/>
          </a:prstGeom>
        </p:spPr>
        <p:txBody>
          <a:bodyPr/>
          <a:lstStyle/>
          <a:p>
            <a:pPr/>
            <a:r>
              <a:t>Title Text</a:t>
            </a:r>
          </a:p>
        </p:txBody>
      </p:sp>
      <p:sp>
        <p:nvSpPr>
          <p:cNvPr id="63" name="Body Level One…"/>
          <p:cNvSpPr txBox="1"/>
          <p:nvPr>
            <p:ph type="body" sz="quarter" idx="1"/>
          </p:nvPr>
        </p:nvSpPr>
        <p:spPr>
          <a:xfrm>
            <a:off x="581190" y="2250891"/>
            <a:ext cx="5194770" cy="557785"/>
          </a:xfrm>
          <a:prstGeom prst="rect">
            <a:avLst/>
          </a:prstGeom>
        </p:spPr>
        <p:txBody>
          <a:bodyPr/>
          <a:lstStyle>
            <a:lvl1pPr marL="0" indent="0">
              <a:buClrTx/>
              <a:buSzTx/>
              <a:buNone/>
              <a:defRPr sz="2000"/>
            </a:lvl1pPr>
            <a:lvl2pPr marL="0" indent="457200">
              <a:buClrTx/>
              <a:buSzTx/>
              <a:buNone/>
              <a:defRPr sz="2000"/>
            </a:lvl2pPr>
            <a:lvl3pPr marL="0" indent="914400">
              <a:buClrTx/>
              <a:buSzTx/>
              <a:buNone/>
              <a:defRPr sz="2000"/>
            </a:lvl3pPr>
            <a:lvl4pPr marL="0" indent="1371600">
              <a:buClrTx/>
              <a:buSzTx/>
              <a:buNone/>
              <a:defRPr sz="2000"/>
            </a:lvl4pPr>
            <a:lvl5pPr marL="0" indent="1828800">
              <a:buClrTx/>
              <a:buSzTx/>
              <a:buNone/>
              <a:defRPr sz="2000"/>
            </a:lvl5pPr>
          </a:lstStyle>
          <a:p>
            <a:pPr/>
            <a:r>
              <a:t>Body Level One</a:t>
            </a:r>
          </a:p>
          <a:p>
            <a:pPr lvl="1"/>
            <a:r>
              <a:t>Body Level Two</a:t>
            </a:r>
          </a:p>
          <a:p>
            <a:pPr lvl="2"/>
            <a:r>
              <a:t>Body Level Three</a:t>
            </a:r>
          </a:p>
          <a:p>
            <a:pPr lvl="3"/>
            <a:r>
              <a:t>Body Level Four</a:t>
            </a:r>
          </a:p>
          <a:p>
            <a:pPr lvl="4"/>
            <a:r>
              <a:t>Body Level Five</a:t>
            </a:r>
          </a:p>
        </p:txBody>
      </p:sp>
      <p:sp>
        <p:nvSpPr>
          <p:cNvPr id="64" name="Text Placeholder 4"/>
          <p:cNvSpPr/>
          <p:nvPr>
            <p:ph type="body" sz="quarter" idx="21"/>
          </p:nvPr>
        </p:nvSpPr>
        <p:spPr>
          <a:xfrm>
            <a:off x="6416038" y="2250892"/>
            <a:ext cx="5194772" cy="553374"/>
          </a:xfrm>
          <a:prstGeom prst="rect">
            <a:avLst/>
          </a:prstGeom>
        </p:spPr>
        <p:txBody>
          <a:bodyPr/>
          <a:lstStyle/>
          <a:p>
            <a:pPr marL="0" indent="0">
              <a:buClrTx/>
              <a:buSzTx/>
              <a:buNone/>
              <a:defRPr sz="2000"/>
            </a:pP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2" name="Title Text"/>
          <p:cNvSpPr txBox="1"/>
          <p:nvPr>
            <p:ph type="title"/>
          </p:nvPr>
        </p:nvSpPr>
        <p:spPr>
          <a:prstGeom prst="rect">
            <a:avLst/>
          </a:prstGeom>
        </p:spPr>
        <p:txBody>
          <a:bodyPr/>
          <a:lstStyle/>
          <a:p>
            <a:pPr/>
            <a:r>
              <a:t>Title Text</a:t>
            </a:r>
          </a:p>
        </p:txBody>
      </p:sp>
      <p:sp>
        <p:nvSpPr>
          <p:cNvPr id="7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8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87" name="Rectangle 8"/>
          <p:cNvSpPr/>
          <p:nvPr/>
        </p:nvSpPr>
        <p:spPr>
          <a:xfrm>
            <a:off x="447817" y="601199"/>
            <a:ext cx="3682723" cy="5815477"/>
          </a:xfrm>
          <a:prstGeom prst="rect">
            <a:avLst/>
          </a:prstGeom>
          <a:solidFill>
            <a:srgbClr val="465359"/>
          </a:solidFill>
          <a:ln w="12700">
            <a:miter lim="400000"/>
          </a:ln>
        </p:spPr>
        <p:txBody>
          <a:bodyPr lIns="45719" rIns="45719"/>
          <a:lstStyle/>
          <a:p>
            <a:pPr/>
          </a:p>
        </p:txBody>
      </p:sp>
      <p:sp>
        <p:nvSpPr>
          <p:cNvPr id="88" name="Title Text"/>
          <p:cNvSpPr txBox="1"/>
          <p:nvPr>
            <p:ph type="title"/>
          </p:nvPr>
        </p:nvSpPr>
        <p:spPr>
          <a:xfrm>
            <a:off x="767857" y="933450"/>
            <a:ext cx="3031852" cy="1722420"/>
          </a:xfrm>
          <a:prstGeom prst="rect">
            <a:avLst/>
          </a:prstGeom>
        </p:spPr>
        <p:txBody>
          <a:bodyPr/>
          <a:lstStyle>
            <a:lvl1pPr>
              <a:defRPr sz="2400">
                <a:solidFill>
                  <a:srgbClr val="FFFFFF"/>
                </a:solidFill>
              </a:defRPr>
            </a:lvl1pPr>
          </a:lstStyle>
          <a:p>
            <a:pPr/>
            <a:r>
              <a:t>Title Text</a:t>
            </a:r>
          </a:p>
        </p:txBody>
      </p:sp>
      <p:sp>
        <p:nvSpPr>
          <p:cNvPr id="89" name="Body Level One…"/>
          <p:cNvSpPr txBox="1"/>
          <p:nvPr>
            <p:ph type="body" sz="half" idx="1"/>
          </p:nvPr>
        </p:nvSpPr>
        <p:spPr>
          <a:xfrm>
            <a:off x="4900927" y="1179828"/>
            <a:ext cx="6650992" cy="4658218"/>
          </a:xfrm>
          <a:prstGeom prst="rect">
            <a:avLst/>
          </a:prstGeom>
        </p:spPr>
        <p:txBody>
          <a:bodyPr/>
          <a:lstStyle>
            <a:lvl1pPr>
              <a:defRPr sz="2000">
                <a:solidFill>
                  <a:srgbClr val="2A2441"/>
                </a:solidFill>
              </a:defRPr>
            </a:lvl1pPr>
            <a:lvl2pPr marL="663999" indent="-339999">
              <a:defRPr sz="2000">
                <a:solidFill>
                  <a:srgbClr val="2A2441"/>
                </a:solidFill>
              </a:defRPr>
            </a:lvl2pPr>
            <a:lvl3pPr marL="967500" indent="-337500">
              <a:defRPr sz="2000">
                <a:solidFill>
                  <a:srgbClr val="2A2441"/>
                </a:solidFill>
              </a:defRPr>
            </a:lvl3pPr>
            <a:lvl4pPr marL="1342285" indent="-334285">
              <a:defRPr sz="2000">
                <a:solidFill>
                  <a:srgbClr val="2A2441"/>
                </a:solidFill>
              </a:defRPr>
            </a:lvl4pPr>
            <a:lvl5pPr marL="1702285" indent="-334285">
              <a:defRPr sz="2000">
                <a:solidFill>
                  <a:srgbClr val="2A2441"/>
                </a:solidFill>
              </a:defRPr>
            </a:lvl5pPr>
          </a:lstStyle>
          <a:p>
            <a:pPr/>
            <a:r>
              <a:t>Body Level One</a:t>
            </a:r>
          </a:p>
          <a:p>
            <a:pPr lvl="1"/>
            <a:r>
              <a:t>Body Level Two</a:t>
            </a:r>
          </a:p>
          <a:p>
            <a:pPr lvl="2"/>
            <a:r>
              <a:t>Body Level Three</a:t>
            </a:r>
          </a:p>
          <a:p>
            <a:pPr lvl="3"/>
            <a:r>
              <a:t>Body Level Four</a:t>
            </a:r>
          </a:p>
          <a:p>
            <a:pPr lvl="4"/>
            <a:r>
              <a:t>Body Level Five</a:t>
            </a:r>
          </a:p>
        </p:txBody>
      </p:sp>
      <p:sp>
        <p:nvSpPr>
          <p:cNvPr id="90" name="Text Placeholder 3"/>
          <p:cNvSpPr/>
          <p:nvPr>
            <p:ph type="body" sz="quarter" idx="21"/>
          </p:nvPr>
        </p:nvSpPr>
        <p:spPr>
          <a:xfrm>
            <a:off x="767857" y="2836653"/>
            <a:ext cx="3031852" cy="3001393"/>
          </a:xfrm>
          <a:prstGeom prst="rect">
            <a:avLst/>
          </a:prstGeom>
        </p:spPr>
        <p:txBody>
          <a:bodyPr anchor="t"/>
          <a:lstStyle/>
          <a:p>
            <a:pPr marL="0" indent="0">
              <a:buClrTx/>
              <a:buSzTx/>
              <a:buNone/>
              <a:defRPr sz="1600">
                <a:solidFill>
                  <a:srgbClr val="FFFFFF"/>
                </a:solidFill>
              </a:defRPr>
            </a:pPr>
          </a:p>
        </p:txBody>
      </p:sp>
      <p:sp>
        <p:nvSpPr>
          <p:cNvPr id="91" name="Slide Number"/>
          <p:cNvSpPr txBox="1"/>
          <p:nvPr>
            <p:ph type="sldNum" sz="quarter" idx="2"/>
          </p:nvPr>
        </p:nvSpPr>
        <p:spPr>
          <a:xfrm>
            <a:off x="11379533" y="6523908"/>
            <a:ext cx="231277" cy="2311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 Id="rId27" Type="http://schemas.openxmlformats.org/officeDocument/2006/relationships/slideLayout" Target="../slideLayouts/slideLayout26.xml"/><Relationship Id="rId28" Type="http://schemas.openxmlformats.org/officeDocument/2006/relationships/slideLayout" Target="../slideLayouts/slideLayout27.xml"/><Relationship Id="rId29" Type="http://schemas.openxmlformats.org/officeDocument/2006/relationships/slideLayout" Target="../slideLayouts/slideLayout28.xml"/><Relationship Id="rId30" Type="http://schemas.openxmlformats.org/officeDocument/2006/relationships/slideLayout" Target="../slideLayouts/slideLayout29.xml"/><Relationship Id="rId31" Type="http://schemas.openxmlformats.org/officeDocument/2006/relationships/slideLayout" Target="../slideLayouts/slideLayout30.xml"/><Relationship Id="rId32" Type="http://schemas.openxmlformats.org/officeDocument/2006/relationships/slideLayout" Target="../slideLayouts/slideLayout31.xml"/><Relationship Id="rId33" Type="http://schemas.openxmlformats.org/officeDocument/2006/relationships/slideLayout" Target="../slideLayouts/slideLayout32.xml"/><Relationship Id="rId34" Type="http://schemas.openxmlformats.org/officeDocument/2006/relationships/slideLayout" Target="../slideLayouts/slideLayout33.xml"/><Relationship Id="rId35" Type="http://schemas.openxmlformats.org/officeDocument/2006/relationships/slideLayout" Target="../slideLayouts/slideLayout34.xml"/><Relationship Id="rId36" Type="http://schemas.openxmlformats.org/officeDocument/2006/relationships/slideLayout" Target="../slideLayouts/slideLayout35.xml"/><Relationship Id="rId37" Type="http://schemas.openxmlformats.org/officeDocument/2006/relationships/slideLayout" Target="../slideLayouts/slideLayout36.xml"/><Relationship Id="rId38" Type="http://schemas.openxmlformats.org/officeDocument/2006/relationships/slideLayout" Target="../slideLayouts/slideLayout37.xml"/><Relationship Id="rId39" Type="http://schemas.openxmlformats.org/officeDocument/2006/relationships/slideLayout" Target="../slideLayouts/slideLayout38.xml"/><Relationship Id="rId40" Type="http://schemas.openxmlformats.org/officeDocument/2006/relationships/slideLayout" Target="../slideLayouts/slideLayout39.xml"/><Relationship Id="rId41" Type="http://schemas.openxmlformats.org/officeDocument/2006/relationships/slideLayout" Target="../slideLayouts/slideLayout40.xml"/><Relationship Id="rId42" Type="http://schemas.openxmlformats.org/officeDocument/2006/relationships/slideLayout" Target="../slideLayouts/slideLayout41.xml"/><Relationship Id="rId43" Type="http://schemas.openxmlformats.org/officeDocument/2006/relationships/slideLayout" Target="../slideLayouts/slideLayout42.xml"/><Relationship Id="rId44" Type="http://schemas.openxmlformats.org/officeDocument/2006/relationships/slideLayout" Target="../slideLayouts/slideLayout43.xml"/><Relationship Id="rId45" Type="http://schemas.openxmlformats.org/officeDocument/2006/relationships/slideLayout" Target="../slideLayouts/slideLayout44.xml"/><Relationship Id="rId46" Type="http://schemas.openxmlformats.org/officeDocument/2006/relationships/slideLayout" Target="../slideLayouts/slideLayout45.xml"/><Relationship Id="rId47" Type="http://schemas.openxmlformats.org/officeDocument/2006/relationships/slideLayout" Target="../slideLayouts/slideLayout46.xml"/><Relationship Id="rId48"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Rectangle 8"/>
          <p:cNvSpPr/>
          <p:nvPr/>
        </p:nvSpPr>
        <p:spPr>
          <a:xfrm>
            <a:off x="446533" y="457200"/>
            <a:ext cx="3703322" cy="94997"/>
          </a:xfrm>
          <a:prstGeom prst="rect">
            <a:avLst/>
          </a:prstGeom>
          <a:solidFill>
            <a:srgbClr val="465359"/>
          </a:solidFill>
          <a:ln w="12700">
            <a:miter lim="400000"/>
          </a:ln>
        </p:spPr>
        <p:txBody>
          <a:bodyPr lIns="45719" rIns="45719"/>
          <a:lstStyle/>
          <a:p>
            <a:pPr/>
          </a:p>
        </p:txBody>
      </p:sp>
      <p:sp>
        <p:nvSpPr>
          <p:cNvPr id="3" name="Rectangle 9"/>
          <p:cNvSpPr/>
          <p:nvPr/>
        </p:nvSpPr>
        <p:spPr>
          <a:xfrm>
            <a:off x="8042147" y="453642"/>
            <a:ext cx="3703321" cy="98555"/>
          </a:xfrm>
          <a:prstGeom prst="rect">
            <a:avLst/>
          </a:prstGeom>
          <a:solidFill>
            <a:srgbClr val="969FA7"/>
          </a:solidFill>
          <a:ln w="12700">
            <a:miter lim="400000"/>
          </a:ln>
        </p:spPr>
        <p:txBody>
          <a:bodyPr lIns="45719" rIns="45719"/>
          <a:lstStyle/>
          <a:p>
            <a:pPr/>
          </a:p>
        </p:txBody>
      </p:sp>
      <p:sp>
        <p:nvSpPr>
          <p:cNvPr id="4" name="Rectangle 10"/>
          <p:cNvSpPr/>
          <p:nvPr/>
        </p:nvSpPr>
        <p:spPr>
          <a:xfrm>
            <a:off x="4241829" y="457200"/>
            <a:ext cx="3703321" cy="91441"/>
          </a:xfrm>
          <a:prstGeom prst="rect">
            <a:avLst/>
          </a:prstGeom>
          <a:solidFill>
            <a:schemeClr val="accent1"/>
          </a:solidFill>
          <a:ln w="12700">
            <a:miter lim="400000"/>
          </a:ln>
        </p:spPr>
        <p:txBody>
          <a:bodyPr lIns="45719" rIns="45719"/>
          <a:lstStyle/>
          <a:p>
            <a:pPr/>
          </a:p>
        </p:txBody>
      </p:sp>
      <p:sp>
        <p:nvSpPr>
          <p:cNvPr id="5" name="Title Text"/>
          <p:cNvSpPr txBox="1"/>
          <p:nvPr>
            <p:ph type="title"/>
          </p:nvPr>
        </p:nvSpPr>
        <p:spPr>
          <a:xfrm>
            <a:off x="575894" y="729657"/>
            <a:ext cx="11029616" cy="988334"/>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fontScale="100000" lnSpcReduction="0"/>
          </a:bodyPr>
          <a:lstStyle/>
          <a:p>
            <a:pPr/>
            <a:r>
              <a:t>Title Text</a:t>
            </a:r>
          </a:p>
        </p:txBody>
      </p:sp>
      <p:sp>
        <p:nvSpPr>
          <p:cNvPr id="6" name="Slide Number"/>
          <p:cNvSpPr txBox="1"/>
          <p:nvPr>
            <p:ph type="sldNum" sz="quarter" idx="2"/>
          </p:nvPr>
        </p:nvSpPr>
        <p:spPr>
          <a:xfrm>
            <a:off x="11379533" y="6490906"/>
            <a:ext cx="231277" cy="231141"/>
          </a:xfrm>
          <a:prstGeom prst="rect">
            <a:avLst/>
          </a:prstGeom>
          <a:ln w="12700">
            <a:miter lim="400000"/>
          </a:ln>
        </p:spPr>
        <p:txBody>
          <a:bodyPr wrap="none" lIns="45719" rIns="45719" anchor="ctr">
            <a:spAutoFit/>
          </a:bodyPr>
          <a:lstStyle>
            <a:lvl1pPr algn="r">
              <a:defRPr sz="900">
                <a:solidFill>
                  <a:srgbClr val="404040"/>
                </a:solidFill>
              </a:defRPr>
            </a:lvl1pPr>
          </a:lstStyle>
          <a:p>
            <a:pPr/>
            <a:fld id="{86CB4B4D-7CA3-9044-876B-883B54F8677D}" type="slidenum"/>
          </a:p>
        </p:txBody>
      </p:sp>
      <p:sp>
        <p:nvSpPr>
          <p:cNvPr id="7" name="Body Level One…"/>
          <p:cNvSpPr txBox="1"/>
          <p:nvPr>
            <p:ph type="body" idx="1"/>
          </p:nvPr>
        </p:nvSpPr>
        <p:spPr>
          <a:xfrm>
            <a:off x="609600" y="1600200"/>
            <a:ext cx="109728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Lst>
  <p:transition xmlns:p14="http://schemas.microsoft.com/office/powerpoint/2010/main" spd="med" advClick="1"/>
  <p:txStyles>
    <p:titleStyle>
      <a:lvl1pPr marL="0" marR="0" indent="0" algn="l" defTabSz="457200" rtl="0" latinLnBrk="0">
        <a:lnSpc>
          <a:spcPct val="100000"/>
        </a:lnSpc>
        <a:spcBef>
          <a:spcPts val="0"/>
        </a:spcBef>
        <a:spcAft>
          <a:spcPts val="0"/>
        </a:spcAft>
        <a:buClrTx/>
        <a:buSzTx/>
        <a:buFontTx/>
        <a:buNone/>
        <a:tabLst/>
        <a:defRPr b="0" baseline="0" cap="all" i="0" spc="0" strike="noStrike" sz="2800" u="none">
          <a:solidFill>
            <a:srgbClr val="404040"/>
          </a:solidFill>
          <a:uFillTx/>
          <a:latin typeface="Gill Sans MT"/>
          <a:ea typeface="Gill Sans MT"/>
          <a:cs typeface="Gill Sans MT"/>
          <a:sym typeface="Gill Sans MT"/>
        </a:defRPr>
      </a:lvl1pPr>
      <a:lvl2pPr marL="0" marR="0" indent="0" algn="l" defTabSz="457200" rtl="0" latinLnBrk="0">
        <a:lnSpc>
          <a:spcPct val="100000"/>
        </a:lnSpc>
        <a:spcBef>
          <a:spcPts val="0"/>
        </a:spcBef>
        <a:spcAft>
          <a:spcPts val="0"/>
        </a:spcAft>
        <a:buClrTx/>
        <a:buSzTx/>
        <a:buFontTx/>
        <a:buNone/>
        <a:tabLst/>
        <a:defRPr b="0" baseline="0" cap="all" i="0" spc="0" strike="noStrike" sz="2800" u="none">
          <a:solidFill>
            <a:srgbClr val="404040"/>
          </a:solidFill>
          <a:uFillTx/>
          <a:latin typeface="Gill Sans MT"/>
          <a:ea typeface="Gill Sans MT"/>
          <a:cs typeface="Gill Sans MT"/>
          <a:sym typeface="Gill Sans MT"/>
        </a:defRPr>
      </a:lvl2pPr>
      <a:lvl3pPr marL="0" marR="0" indent="0" algn="l" defTabSz="457200" rtl="0" latinLnBrk="0">
        <a:lnSpc>
          <a:spcPct val="100000"/>
        </a:lnSpc>
        <a:spcBef>
          <a:spcPts val="0"/>
        </a:spcBef>
        <a:spcAft>
          <a:spcPts val="0"/>
        </a:spcAft>
        <a:buClrTx/>
        <a:buSzTx/>
        <a:buFontTx/>
        <a:buNone/>
        <a:tabLst/>
        <a:defRPr b="0" baseline="0" cap="all" i="0" spc="0" strike="noStrike" sz="2800" u="none">
          <a:solidFill>
            <a:srgbClr val="404040"/>
          </a:solidFill>
          <a:uFillTx/>
          <a:latin typeface="Gill Sans MT"/>
          <a:ea typeface="Gill Sans MT"/>
          <a:cs typeface="Gill Sans MT"/>
          <a:sym typeface="Gill Sans MT"/>
        </a:defRPr>
      </a:lvl3pPr>
      <a:lvl4pPr marL="0" marR="0" indent="0" algn="l" defTabSz="457200" rtl="0" latinLnBrk="0">
        <a:lnSpc>
          <a:spcPct val="100000"/>
        </a:lnSpc>
        <a:spcBef>
          <a:spcPts val="0"/>
        </a:spcBef>
        <a:spcAft>
          <a:spcPts val="0"/>
        </a:spcAft>
        <a:buClrTx/>
        <a:buSzTx/>
        <a:buFontTx/>
        <a:buNone/>
        <a:tabLst/>
        <a:defRPr b="0" baseline="0" cap="all" i="0" spc="0" strike="noStrike" sz="2800" u="none">
          <a:solidFill>
            <a:srgbClr val="404040"/>
          </a:solidFill>
          <a:uFillTx/>
          <a:latin typeface="Gill Sans MT"/>
          <a:ea typeface="Gill Sans MT"/>
          <a:cs typeface="Gill Sans MT"/>
          <a:sym typeface="Gill Sans MT"/>
        </a:defRPr>
      </a:lvl4pPr>
      <a:lvl5pPr marL="0" marR="0" indent="0" algn="l" defTabSz="457200" rtl="0" latinLnBrk="0">
        <a:lnSpc>
          <a:spcPct val="100000"/>
        </a:lnSpc>
        <a:spcBef>
          <a:spcPts val="0"/>
        </a:spcBef>
        <a:spcAft>
          <a:spcPts val="0"/>
        </a:spcAft>
        <a:buClrTx/>
        <a:buSzTx/>
        <a:buFontTx/>
        <a:buNone/>
        <a:tabLst/>
        <a:defRPr b="0" baseline="0" cap="all" i="0" spc="0" strike="noStrike" sz="2800" u="none">
          <a:solidFill>
            <a:srgbClr val="404040"/>
          </a:solidFill>
          <a:uFillTx/>
          <a:latin typeface="Gill Sans MT"/>
          <a:ea typeface="Gill Sans MT"/>
          <a:cs typeface="Gill Sans MT"/>
          <a:sym typeface="Gill Sans MT"/>
        </a:defRPr>
      </a:lvl5pPr>
      <a:lvl6pPr marL="0" marR="0" indent="0" algn="l" defTabSz="457200" rtl="0" latinLnBrk="0">
        <a:lnSpc>
          <a:spcPct val="100000"/>
        </a:lnSpc>
        <a:spcBef>
          <a:spcPts val="0"/>
        </a:spcBef>
        <a:spcAft>
          <a:spcPts val="0"/>
        </a:spcAft>
        <a:buClrTx/>
        <a:buSzTx/>
        <a:buFontTx/>
        <a:buNone/>
        <a:tabLst/>
        <a:defRPr b="0" baseline="0" cap="all" i="0" spc="0" strike="noStrike" sz="2800" u="none">
          <a:solidFill>
            <a:srgbClr val="404040"/>
          </a:solidFill>
          <a:uFillTx/>
          <a:latin typeface="Gill Sans MT"/>
          <a:ea typeface="Gill Sans MT"/>
          <a:cs typeface="Gill Sans MT"/>
          <a:sym typeface="Gill Sans MT"/>
        </a:defRPr>
      </a:lvl6pPr>
      <a:lvl7pPr marL="0" marR="0" indent="0" algn="l" defTabSz="457200" rtl="0" latinLnBrk="0">
        <a:lnSpc>
          <a:spcPct val="100000"/>
        </a:lnSpc>
        <a:spcBef>
          <a:spcPts val="0"/>
        </a:spcBef>
        <a:spcAft>
          <a:spcPts val="0"/>
        </a:spcAft>
        <a:buClrTx/>
        <a:buSzTx/>
        <a:buFontTx/>
        <a:buNone/>
        <a:tabLst/>
        <a:defRPr b="0" baseline="0" cap="all" i="0" spc="0" strike="noStrike" sz="2800" u="none">
          <a:solidFill>
            <a:srgbClr val="404040"/>
          </a:solidFill>
          <a:uFillTx/>
          <a:latin typeface="Gill Sans MT"/>
          <a:ea typeface="Gill Sans MT"/>
          <a:cs typeface="Gill Sans MT"/>
          <a:sym typeface="Gill Sans MT"/>
        </a:defRPr>
      </a:lvl7pPr>
      <a:lvl8pPr marL="0" marR="0" indent="0" algn="l" defTabSz="457200" rtl="0" latinLnBrk="0">
        <a:lnSpc>
          <a:spcPct val="100000"/>
        </a:lnSpc>
        <a:spcBef>
          <a:spcPts val="0"/>
        </a:spcBef>
        <a:spcAft>
          <a:spcPts val="0"/>
        </a:spcAft>
        <a:buClrTx/>
        <a:buSzTx/>
        <a:buFontTx/>
        <a:buNone/>
        <a:tabLst/>
        <a:defRPr b="0" baseline="0" cap="all" i="0" spc="0" strike="noStrike" sz="2800" u="none">
          <a:solidFill>
            <a:srgbClr val="404040"/>
          </a:solidFill>
          <a:uFillTx/>
          <a:latin typeface="Gill Sans MT"/>
          <a:ea typeface="Gill Sans MT"/>
          <a:cs typeface="Gill Sans MT"/>
          <a:sym typeface="Gill Sans MT"/>
        </a:defRPr>
      </a:lvl8pPr>
      <a:lvl9pPr marL="0" marR="0" indent="0" algn="l" defTabSz="457200" rtl="0" latinLnBrk="0">
        <a:lnSpc>
          <a:spcPct val="100000"/>
        </a:lnSpc>
        <a:spcBef>
          <a:spcPts val="0"/>
        </a:spcBef>
        <a:spcAft>
          <a:spcPts val="0"/>
        </a:spcAft>
        <a:buClrTx/>
        <a:buSzTx/>
        <a:buFontTx/>
        <a:buNone/>
        <a:tabLst/>
        <a:defRPr b="0" baseline="0" cap="all" i="0" spc="0" strike="noStrike" sz="2800" u="none">
          <a:solidFill>
            <a:srgbClr val="404040"/>
          </a:solidFill>
          <a:uFillTx/>
          <a:latin typeface="Gill Sans MT"/>
          <a:ea typeface="Gill Sans MT"/>
          <a:cs typeface="Gill Sans MT"/>
          <a:sym typeface="Gill Sans MT"/>
        </a:defRPr>
      </a:lvl9pPr>
    </p:titleStyle>
    <p:bodyStyle>
      <a:lvl1pPr marL="305999" marR="0" indent="-305999" algn="l" defTabSz="457200" rtl="0" latinLnBrk="0">
        <a:lnSpc>
          <a:spcPct val="100000"/>
        </a:lnSpc>
        <a:spcBef>
          <a:spcPts val="600"/>
        </a:spcBef>
        <a:spcAft>
          <a:spcPts val="0"/>
        </a:spcAft>
        <a:buClr>
          <a:schemeClr val="accent1"/>
        </a:buClr>
        <a:buSzPct val="92000"/>
        <a:buFontTx/>
        <a:buChar char="◼"/>
        <a:tabLst/>
        <a:defRPr b="0" baseline="0" cap="none" i="0" spc="0" strike="noStrike" sz="1800" u="none">
          <a:solidFill>
            <a:srgbClr val="404040"/>
          </a:solidFill>
          <a:uFillTx/>
          <a:latin typeface="Gill Sans MT"/>
          <a:ea typeface="Gill Sans MT"/>
          <a:cs typeface="Gill Sans MT"/>
          <a:sym typeface="Gill Sans MT"/>
        </a:defRPr>
      </a:lvl1pPr>
      <a:lvl2pPr marL="668250" marR="0" indent="-344249" algn="l" defTabSz="457200" rtl="0" latinLnBrk="0">
        <a:lnSpc>
          <a:spcPct val="100000"/>
        </a:lnSpc>
        <a:spcBef>
          <a:spcPts val="600"/>
        </a:spcBef>
        <a:spcAft>
          <a:spcPts val="0"/>
        </a:spcAft>
        <a:buClr>
          <a:schemeClr val="accent1"/>
        </a:buClr>
        <a:buSzPct val="92000"/>
        <a:buFontTx/>
        <a:buChar char="◼"/>
        <a:tabLst/>
        <a:defRPr b="0" baseline="0" cap="none" i="0" spc="0" strike="noStrike" sz="1800" u="none">
          <a:solidFill>
            <a:srgbClr val="404040"/>
          </a:solidFill>
          <a:uFillTx/>
          <a:latin typeface="Gill Sans MT"/>
          <a:ea typeface="Gill Sans MT"/>
          <a:cs typeface="Gill Sans MT"/>
          <a:sym typeface="Gill Sans MT"/>
        </a:defRPr>
      </a:lvl2pPr>
      <a:lvl3pPr marL="977142" marR="0" indent="-347142" algn="l" defTabSz="457200" rtl="0" latinLnBrk="0">
        <a:lnSpc>
          <a:spcPct val="100000"/>
        </a:lnSpc>
        <a:spcBef>
          <a:spcPts val="600"/>
        </a:spcBef>
        <a:spcAft>
          <a:spcPts val="0"/>
        </a:spcAft>
        <a:buClr>
          <a:schemeClr val="accent1"/>
        </a:buClr>
        <a:buSzPct val="92000"/>
        <a:buFontTx/>
        <a:buChar char="◼"/>
        <a:tabLst/>
        <a:defRPr b="0" baseline="0" cap="none" i="0" spc="0" strike="noStrike" sz="1800" u="none">
          <a:solidFill>
            <a:srgbClr val="404040"/>
          </a:solidFill>
          <a:uFillTx/>
          <a:latin typeface="Gill Sans MT"/>
          <a:ea typeface="Gill Sans MT"/>
          <a:cs typeface="Gill Sans MT"/>
          <a:sym typeface="Gill Sans MT"/>
        </a:defRPr>
      </a:lvl3pPr>
      <a:lvl4pPr marL="1358999" marR="0" indent="-351000" algn="l" defTabSz="457200" rtl="0" latinLnBrk="0">
        <a:lnSpc>
          <a:spcPct val="100000"/>
        </a:lnSpc>
        <a:spcBef>
          <a:spcPts val="600"/>
        </a:spcBef>
        <a:spcAft>
          <a:spcPts val="0"/>
        </a:spcAft>
        <a:buClr>
          <a:schemeClr val="accent1"/>
        </a:buClr>
        <a:buSzPct val="92000"/>
        <a:buFontTx/>
        <a:buChar char="◼"/>
        <a:tabLst/>
        <a:defRPr b="0" baseline="0" cap="none" i="0" spc="0" strike="noStrike" sz="1800" u="none">
          <a:solidFill>
            <a:srgbClr val="404040"/>
          </a:solidFill>
          <a:uFillTx/>
          <a:latin typeface="Gill Sans MT"/>
          <a:ea typeface="Gill Sans MT"/>
          <a:cs typeface="Gill Sans MT"/>
          <a:sym typeface="Gill Sans MT"/>
        </a:defRPr>
      </a:lvl4pPr>
      <a:lvl5pPr marL="1718999" marR="0" indent="-350999" algn="l" defTabSz="457200" rtl="0" latinLnBrk="0">
        <a:lnSpc>
          <a:spcPct val="100000"/>
        </a:lnSpc>
        <a:spcBef>
          <a:spcPts val="600"/>
        </a:spcBef>
        <a:spcAft>
          <a:spcPts val="0"/>
        </a:spcAft>
        <a:buClr>
          <a:schemeClr val="accent1"/>
        </a:buClr>
        <a:buSzPct val="92000"/>
        <a:buFontTx/>
        <a:buChar char="◼"/>
        <a:tabLst/>
        <a:defRPr b="0" baseline="0" cap="none" i="0" spc="0" strike="noStrike" sz="1800" u="none">
          <a:solidFill>
            <a:srgbClr val="404040"/>
          </a:solidFill>
          <a:uFillTx/>
          <a:latin typeface="Gill Sans MT"/>
          <a:ea typeface="Gill Sans MT"/>
          <a:cs typeface="Gill Sans MT"/>
          <a:sym typeface="Gill Sans MT"/>
        </a:defRPr>
      </a:lvl5pPr>
      <a:lvl6pPr marL="2014299" marR="0" indent="-342900" algn="l" defTabSz="457200" rtl="0" latinLnBrk="0">
        <a:lnSpc>
          <a:spcPct val="100000"/>
        </a:lnSpc>
        <a:spcBef>
          <a:spcPts val="600"/>
        </a:spcBef>
        <a:spcAft>
          <a:spcPts val="0"/>
        </a:spcAft>
        <a:buClr>
          <a:schemeClr val="accent1"/>
        </a:buClr>
        <a:buSzPct val="92000"/>
        <a:buFontTx/>
        <a:buChar char="◼"/>
        <a:tabLst/>
        <a:defRPr b="0" baseline="0" cap="none" i="0" spc="0" strike="noStrike" sz="1800" u="none">
          <a:solidFill>
            <a:srgbClr val="404040"/>
          </a:solidFill>
          <a:uFillTx/>
          <a:latin typeface="Gill Sans MT"/>
          <a:ea typeface="Gill Sans MT"/>
          <a:cs typeface="Gill Sans MT"/>
          <a:sym typeface="Gill Sans MT"/>
        </a:defRPr>
      </a:lvl6pPr>
      <a:lvl7pPr marL="2314300" marR="0" indent="-342900" algn="l" defTabSz="457200" rtl="0" latinLnBrk="0">
        <a:lnSpc>
          <a:spcPct val="100000"/>
        </a:lnSpc>
        <a:spcBef>
          <a:spcPts val="600"/>
        </a:spcBef>
        <a:spcAft>
          <a:spcPts val="0"/>
        </a:spcAft>
        <a:buClr>
          <a:schemeClr val="accent1"/>
        </a:buClr>
        <a:buSzPct val="92000"/>
        <a:buFontTx/>
        <a:buChar char="◼"/>
        <a:tabLst/>
        <a:defRPr b="0" baseline="0" cap="none" i="0" spc="0" strike="noStrike" sz="1800" u="none">
          <a:solidFill>
            <a:srgbClr val="404040"/>
          </a:solidFill>
          <a:uFillTx/>
          <a:latin typeface="Gill Sans MT"/>
          <a:ea typeface="Gill Sans MT"/>
          <a:cs typeface="Gill Sans MT"/>
          <a:sym typeface="Gill Sans MT"/>
        </a:defRPr>
      </a:lvl7pPr>
      <a:lvl8pPr marL="2614299" marR="0" indent="-342900" algn="l" defTabSz="457200" rtl="0" latinLnBrk="0">
        <a:lnSpc>
          <a:spcPct val="100000"/>
        </a:lnSpc>
        <a:spcBef>
          <a:spcPts val="600"/>
        </a:spcBef>
        <a:spcAft>
          <a:spcPts val="0"/>
        </a:spcAft>
        <a:buClr>
          <a:schemeClr val="accent1"/>
        </a:buClr>
        <a:buSzPct val="92000"/>
        <a:buFontTx/>
        <a:buChar char="◼"/>
        <a:tabLst/>
        <a:defRPr b="0" baseline="0" cap="none" i="0" spc="0" strike="noStrike" sz="1800" u="none">
          <a:solidFill>
            <a:srgbClr val="404040"/>
          </a:solidFill>
          <a:uFillTx/>
          <a:latin typeface="Gill Sans MT"/>
          <a:ea typeface="Gill Sans MT"/>
          <a:cs typeface="Gill Sans MT"/>
          <a:sym typeface="Gill Sans MT"/>
        </a:defRPr>
      </a:lvl8pPr>
      <a:lvl9pPr marL="2914300" marR="0" indent="-342900" algn="l" defTabSz="457200" rtl="0" latinLnBrk="0">
        <a:lnSpc>
          <a:spcPct val="100000"/>
        </a:lnSpc>
        <a:spcBef>
          <a:spcPts val="600"/>
        </a:spcBef>
        <a:spcAft>
          <a:spcPts val="0"/>
        </a:spcAft>
        <a:buClr>
          <a:schemeClr val="accent1"/>
        </a:buClr>
        <a:buSzPct val="92000"/>
        <a:buFontTx/>
        <a:buChar char="◼"/>
        <a:tabLst/>
        <a:defRPr b="0" baseline="0" cap="none" i="0" spc="0" strike="noStrike" sz="1800" u="none">
          <a:solidFill>
            <a:srgbClr val="404040"/>
          </a:solidFill>
          <a:uFillTx/>
          <a:latin typeface="Gill Sans MT"/>
          <a:ea typeface="Gill Sans MT"/>
          <a:cs typeface="Gill Sans MT"/>
          <a:sym typeface="Gill Sans MT"/>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Gill Sans MT"/>
        </a:defRPr>
      </a:lvl1pPr>
      <a:lvl2pPr marL="0" marR="0" indent="4572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Gill Sans MT"/>
        </a:defRPr>
      </a:lvl2pPr>
      <a:lvl3pPr marL="0" marR="0" indent="9144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Gill Sans MT"/>
        </a:defRPr>
      </a:lvl3pPr>
      <a:lvl4pPr marL="0" marR="0" indent="13716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Gill Sans MT"/>
        </a:defRPr>
      </a:lvl4pPr>
      <a:lvl5pPr marL="0" marR="0" indent="18288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Gill Sans MT"/>
        </a:defRPr>
      </a:lvl5pPr>
      <a:lvl6pPr marL="0" marR="0" indent="22860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Gill Sans MT"/>
        </a:defRPr>
      </a:lvl6pPr>
      <a:lvl7pPr marL="0" marR="0" indent="27432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Gill Sans MT"/>
        </a:defRPr>
      </a:lvl7pPr>
      <a:lvl8pPr marL="0" marR="0" indent="32004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Gill Sans MT"/>
        </a:defRPr>
      </a:lvl8pPr>
      <a:lvl9pPr marL="0" marR="0" indent="3657600" algn="r" defTabSz="914400" rtl="0" latinLnBrk="0">
        <a:lnSpc>
          <a:spcPct val="100000"/>
        </a:lnSpc>
        <a:spcBef>
          <a:spcPts val="0"/>
        </a:spcBef>
        <a:spcAft>
          <a:spcPts val="0"/>
        </a:spcAft>
        <a:buClrTx/>
        <a:buSzTx/>
        <a:buFontTx/>
        <a:buNone/>
        <a:tabLst/>
        <a:defRPr b="0" baseline="0" cap="none" i="0" spc="0" strike="noStrike" sz="900" u="none">
          <a:solidFill>
            <a:schemeClr val="tx1"/>
          </a:solidFill>
          <a:uFillTx/>
          <a:latin typeface="+mn-lt"/>
          <a:ea typeface="+mn-ea"/>
          <a:cs typeface="+mn-cs"/>
          <a:sym typeface="Gill Sans M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tif"/></Relationships>

</file>

<file path=ppt/slides/_rels/slide3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tif"/></Relationships>

</file>

<file path=ppt/slides/_rels/slide3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tif"/></Relationships>

</file>

<file path=ppt/slides/_rels/slide3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tif"/></Relationships>

</file>

<file path=ppt/slides/_rels/slide34.xml.rels><?xml version="1.0" encoding="UTF-8"?>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7.xml"/><Relationship Id="rId3" Type="http://schemas.openxmlformats.org/officeDocument/2006/relationships/image" Target="../media/image5.tif"/></Relationships>

</file>

<file path=ppt/slides/_rels/slide3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6.tif"/></Relationships>

</file>

<file path=ppt/slides/_rels/slide3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7.tif"/></Relationships>

</file>

<file path=ppt/slides/_rels/slide3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tif"/></Relationships>

</file>

<file path=ppt/slides/_rels/slide3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xml"/><Relationship Id="rId3" Type="http://schemas.openxmlformats.org/officeDocument/2006/relationships/image" Target="../media/image1.tif"/></Relationships>

</file>

<file path=ppt/slides/_rels/slide40.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0.tif"/><Relationship Id="rId4" Type="http://schemas.openxmlformats.org/officeDocument/2006/relationships/image" Target="../media/image11.tif"/><Relationship Id="rId5" Type="http://schemas.openxmlformats.org/officeDocument/2006/relationships/image" Target="../media/image12.tif"/></Relationships>

</file>

<file path=ppt/slides/_rels/slide4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3.tif"/></Relationships>

</file>

<file path=ppt/slides/_rels/slide4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4.tif"/></Relationships>

</file>

<file path=ppt/slides/_rels/slide4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5.tif"/></Relationships>

</file>

<file path=ppt/slides/_rels/slide49.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1.tif"/></Relationships>

</file>

<file path=ppt/slides/_rels/slide50.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6.tif"/></Relationships>

</file>

<file path=ppt/slides/_rels/slide5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7.tif"/></Relationships>

</file>

<file path=ppt/slides/_rels/slide5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8.tif"/></Relationships>

</file>

<file path=ppt/slides/_rels/slide5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9.tif"/></Relationships>

</file>

<file path=ppt/slides/_rels/slide5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2.xml"/><Relationship Id="rId3" Type="http://schemas.openxmlformats.org/officeDocument/2006/relationships/image" Target="../media/image20.tif"/></Relationships>

</file>

<file path=ppt/slides/_rels/slide56.xml.rels><?xml version="1.0" encoding="UTF-8"?>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3.xml"/><Relationship Id="rId3" Type="http://schemas.openxmlformats.org/officeDocument/2006/relationships/image" Target="../media/image20.tif"/><Relationship Id="rId4" Type="http://schemas.openxmlformats.org/officeDocument/2006/relationships/image" Target="../media/image1.png"/></Relationships>

</file>

<file path=ppt/slides/_rels/slide57.xml.rels><?xml version="1.0" encoding="UTF-8"?>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4.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5.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6.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7.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6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tif"/></Relationships>

</file>

<file path=ppt/slides/_rels/slide6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22.tif"/></Relationships>

</file>

<file path=ppt/slides/_rels/slide6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23.tif"/></Relationships>

</file>

<file path=ppt/slides/_rels/slide6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3.tif"/></Relationships>

</file>

<file path=ppt/slides/_rels/slide6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24.tif"/></Relationships>

</file>

<file path=ppt/slides/_rels/slide6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22.tif"/></Relationships>

</file>

<file path=ppt/slides/_rels/slide6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2.tif"/></Relationships>

</file>

<file path=ppt/slides/_rels/slide69.xml.rels><?xml version="1.0" encoding="UTF-8"?>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4.png"/><Relationship Id="rId3" Type="http://schemas.openxmlformats.org/officeDocument/2006/relationships/image" Target="../media/image25.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26.tif"/></Relationships>

</file>

<file path=ppt/slides/_rels/slide71.xml.rels><?xml version="1.0" encoding="UTF-8"?>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2.jpeg"/></Relationships>

</file>

<file path=ppt/slides/_rels/slide72.xml.rels><?xml version="1.0" encoding="UTF-8"?>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2.jpeg"/></Relationships>

</file>

<file path=ppt/slides/_rels/slide73.xml.rels><?xml version="1.0" encoding="UTF-8"?>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3.jpeg"/><Relationship Id="rId3" Type="http://schemas.openxmlformats.org/officeDocument/2006/relationships/image" Target="../media/image2.jpeg"/></Relationships>

</file>

<file path=ppt/slides/_rels/slide7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75.xml.rels><?xml version="1.0" encoding="UTF-8"?>
<Relationships xmlns="http://schemas.openxmlformats.org/package/2006/relationships"><Relationship Id="rId1" Type="http://schemas.openxmlformats.org/officeDocument/2006/relationships/slideLayout" Target="../slideLayouts/slideLayout2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9" name="Rectangle 8"/>
          <p:cNvSpPr/>
          <p:nvPr/>
        </p:nvSpPr>
        <p:spPr>
          <a:xfrm>
            <a:off x="-1" y="1"/>
            <a:ext cx="12192001" cy="6858001"/>
          </a:xfrm>
          <a:prstGeom prst="rect">
            <a:avLst/>
          </a:prstGeom>
          <a:solidFill>
            <a:srgbClr val="000000"/>
          </a:solidFill>
          <a:ln w="12700">
            <a:miter lim="400000"/>
          </a:ln>
        </p:spPr>
        <p:txBody>
          <a:bodyPr lIns="45719" rIns="45719" anchor="ctr"/>
          <a:lstStyle/>
          <a:p>
            <a:pPr algn="ctr">
              <a:defRPr>
                <a:solidFill>
                  <a:srgbClr val="FFFFFF"/>
                </a:solidFill>
              </a:defRPr>
            </a:pPr>
          </a:p>
        </p:txBody>
      </p:sp>
      <p:pic>
        <p:nvPicPr>
          <p:cNvPr id="450" name="Picture 3" descr="Picture 3"/>
          <p:cNvPicPr>
            <a:picLocks noChangeAspect="1"/>
          </p:cNvPicPr>
          <p:nvPr/>
        </p:nvPicPr>
        <p:blipFill>
          <a:blip r:embed="rId2">
            <a:extLst/>
          </a:blip>
          <a:srcRect l="0" t="3986" r="0" b="11743"/>
          <a:stretch>
            <a:fillRect/>
          </a:stretch>
        </p:blipFill>
        <p:spPr>
          <a:xfrm>
            <a:off x="0" y="12"/>
            <a:ext cx="12191980" cy="6857989"/>
          </a:xfrm>
          <a:prstGeom prst="rect">
            <a:avLst/>
          </a:prstGeom>
          <a:ln w="12700">
            <a:miter lim="400000"/>
          </a:ln>
        </p:spPr>
      </p:pic>
      <p:sp>
        <p:nvSpPr>
          <p:cNvPr id="451" name="Rectangle 10"/>
          <p:cNvSpPr/>
          <p:nvPr/>
        </p:nvSpPr>
        <p:spPr>
          <a:xfrm>
            <a:off x="514058" y="457200"/>
            <a:ext cx="5010913" cy="91441"/>
          </a:xfrm>
          <a:prstGeom prst="rect">
            <a:avLst/>
          </a:prstGeom>
          <a:solidFill>
            <a:srgbClr val="465359"/>
          </a:solidFill>
          <a:ln w="12700">
            <a:miter lim="400000"/>
          </a:ln>
        </p:spPr>
        <p:txBody>
          <a:bodyPr lIns="45719" rIns="45719"/>
          <a:lstStyle/>
          <a:p>
            <a:pPr>
              <a:defRPr>
                <a:solidFill>
                  <a:srgbClr val="FFFFFF"/>
                </a:solidFill>
              </a:defRPr>
            </a:pPr>
          </a:p>
        </p:txBody>
      </p:sp>
      <p:sp>
        <p:nvSpPr>
          <p:cNvPr id="452" name="Rectangle 12"/>
          <p:cNvSpPr/>
          <p:nvPr/>
        </p:nvSpPr>
        <p:spPr>
          <a:xfrm>
            <a:off x="515583" y="601197"/>
            <a:ext cx="5009389" cy="5789368"/>
          </a:xfrm>
          <a:prstGeom prst="rect">
            <a:avLst/>
          </a:prstGeom>
          <a:solidFill>
            <a:srgbClr val="465359"/>
          </a:solidFill>
          <a:ln w="12700">
            <a:miter lim="400000"/>
          </a:ln>
        </p:spPr>
        <p:txBody>
          <a:bodyPr lIns="45719" rIns="45719"/>
          <a:lstStyle/>
          <a:p>
            <a:pPr>
              <a:defRPr>
                <a:solidFill>
                  <a:srgbClr val="FFFFFF"/>
                </a:solidFill>
              </a:defRPr>
            </a:pPr>
          </a:p>
        </p:txBody>
      </p:sp>
      <p:sp>
        <p:nvSpPr>
          <p:cNvPr id="453" name="Title 1"/>
          <p:cNvSpPr txBox="1"/>
          <p:nvPr>
            <p:ph type="title"/>
          </p:nvPr>
        </p:nvSpPr>
        <p:spPr>
          <a:xfrm>
            <a:off x="837126" y="1419225"/>
            <a:ext cx="4320228" cy="2395117"/>
          </a:xfrm>
          <a:prstGeom prst="rect">
            <a:avLst/>
          </a:prstGeom>
        </p:spPr>
        <p:txBody>
          <a:bodyPr/>
          <a:lstStyle/>
          <a:p>
            <a:pPr>
              <a:defRPr sz="4000">
                <a:latin typeface="+mj-lt"/>
                <a:ea typeface="+mj-ea"/>
                <a:cs typeface="+mj-cs"/>
                <a:sym typeface="Helvetica"/>
              </a:defRPr>
            </a:pPr>
            <a:r>
              <a:t>INFO 7225 </a:t>
            </a:r>
            <a:br/>
            <a:r>
              <a:rPr cap="none" sz="3200"/>
              <a:t>Module </a:t>
            </a:r>
            <a:r>
              <a:rPr sz="3200"/>
              <a:t>1</a:t>
            </a:r>
          </a:p>
        </p:txBody>
      </p:sp>
      <p:sp>
        <p:nvSpPr>
          <p:cNvPr id="454" name="Subtitle 2"/>
          <p:cNvSpPr txBox="1"/>
          <p:nvPr>
            <p:ph type="body" sz="quarter" idx="1"/>
          </p:nvPr>
        </p:nvSpPr>
        <p:spPr>
          <a:xfrm>
            <a:off x="837124" y="3824577"/>
            <a:ext cx="4687847" cy="1323440"/>
          </a:xfrm>
          <a:prstGeom prst="rect">
            <a:avLst/>
          </a:prstGeom>
        </p:spPr>
        <p:txBody>
          <a:bodyPr/>
          <a:lstStyle/>
          <a:p>
            <a:pPr>
              <a:defRPr b="1" cap="none">
                <a:solidFill>
                  <a:srgbClr val="FFFFFF">
                    <a:alpha val="75000"/>
                  </a:srgbClr>
                </a:solidFill>
                <a:latin typeface="+mj-lt"/>
                <a:ea typeface="+mj-ea"/>
                <a:cs typeface="+mj-cs"/>
                <a:sym typeface="Helvetica"/>
              </a:defRPr>
            </a:pPr>
            <a:r>
              <a:t>5. Cash-basis vs. Accrual-basis Accounting</a:t>
            </a:r>
          </a:p>
          <a:p>
            <a:pPr>
              <a:spcBef>
                <a:spcPts val="300"/>
              </a:spcBef>
              <a:defRPr cap="none" sz="1800">
                <a:solidFill>
                  <a:srgbClr val="FFFFFF">
                    <a:alpha val="75000"/>
                  </a:srgbClr>
                </a:solidFill>
                <a:latin typeface="+mj-lt"/>
                <a:ea typeface="+mj-ea"/>
                <a:cs typeface="+mj-cs"/>
                <a:sym typeface="Helvetica"/>
              </a:defRPr>
            </a:pPr>
            <a:r>
              <a:t>Professor Shiaoming Shi</a:t>
            </a:r>
          </a:p>
          <a:p>
            <a:pPr>
              <a:spcBef>
                <a:spcPts val="300"/>
              </a:spcBef>
              <a:defRPr cap="none" sz="1800">
                <a:solidFill>
                  <a:srgbClr val="FFFFFF">
                    <a:alpha val="75000"/>
                  </a:srgbClr>
                </a:solidFill>
                <a:latin typeface="+mj-lt"/>
                <a:ea typeface="+mj-ea"/>
                <a:cs typeface="+mj-cs"/>
                <a:sym typeface="Helvetica"/>
              </a:defRPr>
            </a:pPr>
            <a:r>
              <a:t>College of Engineering</a:t>
            </a:r>
          </a:p>
          <a:p>
            <a:pPr>
              <a:spcBef>
                <a:spcPts val="300"/>
              </a:spcBef>
              <a:defRPr cap="none" sz="1800">
                <a:solidFill>
                  <a:srgbClr val="FFFFFF">
                    <a:alpha val="75000"/>
                  </a:srgbClr>
                </a:solidFill>
                <a:latin typeface="+mj-lt"/>
                <a:ea typeface="+mj-ea"/>
                <a:cs typeface="+mj-cs"/>
                <a:sym typeface="Helvetica"/>
              </a:defRPr>
            </a:pPr>
            <a:r>
              <a:t>Northeastern University</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6" name="Title 1"/>
          <p:cNvSpPr txBox="1"/>
          <p:nvPr>
            <p:ph type="title"/>
          </p:nvPr>
        </p:nvSpPr>
        <p:spPr>
          <a:xfrm>
            <a:off x="581192" y="702155"/>
            <a:ext cx="11029616" cy="1188721"/>
          </a:xfrm>
          <a:prstGeom prst="rect">
            <a:avLst/>
          </a:prstGeom>
        </p:spPr>
        <p:txBody>
          <a:bodyPr anchor="ctr"/>
          <a:lstStyle>
            <a:lvl1pPr>
              <a:defRPr b="1" sz="3200">
                <a:latin typeface="+mj-lt"/>
                <a:ea typeface="+mj-ea"/>
                <a:cs typeface="+mj-cs"/>
                <a:sym typeface="Helvetica"/>
              </a:defRPr>
            </a:lvl1pPr>
          </a:lstStyle>
          <a:p>
            <a:pPr/>
            <a:r>
              <a:t>accrual basis of accounting: introduction</a:t>
            </a:r>
          </a:p>
        </p:txBody>
      </p:sp>
      <p:sp>
        <p:nvSpPr>
          <p:cNvPr id="507" name="Content Placeholder 2"/>
          <p:cNvSpPr txBox="1"/>
          <p:nvPr>
            <p:ph type="body" idx="1"/>
          </p:nvPr>
        </p:nvSpPr>
        <p:spPr>
          <a:xfrm>
            <a:off x="581191" y="1890876"/>
            <a:ext cx="11029617" cy="4084474"/>
          </a:xfrm>
          <a:prstGeom prst="rect">
            <a:avLst/>
          </a:prstGeom>
        </p:spPr>
        <p:txBody>
          <a:bodyPr/>
          <a:lstStyle/>
          <a:p>
            <a:pPr marL="290699" indent="-290699" defTabSz="434340">
              <a:lnSpc>
                <a:spcPct val="110000"/>
              </a:lnSpc>
              <a:buChar char="•"/>
              <a:defRPr sz="2660">
                <a:latin typeface="+mj-lt"/>
                <a:ea typeface="+mj-ea"/>
                <a:cs typeface="+mj-cs"/>
                <a:sym typeface="Helvetica"/>
              </a:defRPr>
            </a:pPr>
            <a:r>
              <a:t>Under the accrual accounting principle, a company could earn and report $1,000 of revenue in its first month of operation but receive $0 in actual cash in that month.</a:t>
            </a:r>
          </a:p>
          <a:p>
            <a:pPr marL="290699" indent="-290699" defTabSz="434340">
              <a:lnSpc>
                <a:spcPct val="110000"/>
              </a:lnSpc>
              <a:spcBef>
                <a:spcPts val="200"/>
              </a:spcBef>
              <a:buChar char="•"/>
              <a:defRPr sz="2660">
                <a:latin typeface="+mj-lt"/>
                <a:ea typeface="+mj-ea"/>
                <a:cs typeface="+mj-cs"/>
                <a:sym typeface="Helvetica"/>
              </a:defRPr>
            </a:pPr>
            <a:r>
              <a:t>Example</a:t>
            </a:r>
          </a:p>
          <a:p>
            <a:pPr lvl="1" marL="874712" indent="-384572" defTabSz="434340">
              <a:lnSpc>
                <a:spcPct val="110000"/>
              </a:lnSpc>
              <a:spcBef>
                <a:spcPts val="200"/>
              </a:spcBef>
              <a:buChar char="➢"/>
              <a:defRPr sz="2280">
                <a:latin typeface="+mj-lt"/>
                <a:ea typeface="+mj-ea"/>
                <a:cs typeface="+mj-cs"/>
                <a:sym typeface="Helvetica"/>
              </a:defRPr>
            </a:pPr>
            <a:r>
              <a:t>ABC Consulting completes its service at an agreed price of $1,000.</a:t>
            </a:r>
          </a:p>
          <a:p>
            <a:pPr lvl="1" marL="874712" indent="-384572" defTabSz="434340">
              <a:lnSpc>
                <a:spcPct val="110000"/>
              </a:lnSpc>
              <a:spcBef>
                <a:spcPts val="200"/>
              </a:spcBef>
              <a:buChar char="➢"/>
              <a:defRPr sz="2280">
                <a:latin typeface="+mj-lt"/>
                <a:ea typeface="+mj-ea"/>
                <a:cs typeface="+mj-cs"/>
                <a:sym typeface="Helvetica"/>
              </a:defRPr>
            </a:pPr>
            <a:r>
              <a:t>ABC should recognize $1,000 of revenue as soon as its work is done.</a:t>
            </a:r>
          </a:p>
          <a:p>
            <a:pPr lvl="1" marL="874712" indent="-384572" defTabSz="434340">
              <a:lnSpc>
                <a:spcPct val="110000"/>
              </a:lnSpc>
              <a:spcBef>
                <a:spcPts val="200"/>
              </a:spcBef>
              <a:buChar char="➢"/>
              <a:defRPr sz="2280">
                <a:latin typeface="+mj-lt"/>
                <a:ea typeface="+mj-ea"/>
                <a:cs typeface="+mj-cs"/>
                <a:sym typeface="Helvetica"/>
              </a:defRPr>
            </a:pPr>
            <a:r>
              <a:t>It does not matter whether the client pays the $1,000 immediately or in 30 days.</a:t>
            </a:r>
          </a:p>
          <a:p>
            <a:pPr marL="290699" indent="-290699" defTabSz="434340">
              <a:lnSpc>
                <a:spcPct val="110000"/>
              </a:lnSpc>
              <a:buChar char="•"/>
              <a:defRPr sz="2660">
                <a:latin typeface="+mj-lt"/>
                <a:ea typeface="+mj-ea"/>
                <a:cs typeface="+mj-cs"/>
                <a:sym typeface="Helvetica"/>
              </a:defRPr>
            </a:pPr>
            <a:r>
              <a:t>Do not confuse revenue with a cash receipt.</a:t>
            </a:r>
          </a:p>
        </p:txBody>
      </p:sp>
      <p:sp>
        <p:nvSpPr>
          <p:cNvPr id="508" name="Slide Number Placeholder 4"/>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0" name="Title 1"/>
          <p:cNvSpPr txBox="1"/>
          <p:nvPr>
            <p:ph type="title"/>
          </p:nvPr>
        </p:nvSpPr>
        <p:spPr>
          <a:xfrm>
            <a:off x="581192" y="702155"/>
            <a:ext cx="11029616" cy="1188721"/>
          </a:xfrm>
          <a:prstGeom prst="rect">
            <a:avLst/>
          </a:prstGeom>
        </p:spPr>
        <p:txBody>
          <a:bodyPr anchor="ctr"/>
          <a:lstStyle>
            <a:lvl1pPr>
              <a:defRPr b="1" sz="3200">
                <a:latin typeface="+mj-lt"/>
                <a:ea typeface="+mj-ea"/>
                <a:cs typeface="+mj-cs"/>
                <a:sym typeface="Helvetica"/>
              </a:defRPr>
            </a:lvl1pPr>
          </a:lstStyle>
          <a:p>
            <a:pPr/>
            <a:r>
              <a:t>Cash Accounting versus Accrual Accounting</a:t>
            </a:r>
          </a:p>
        </p:txBody>
      </p:sp>
      <p:sp>
        <p:nvSpPr>
          <p:cNvPr id="511" name="Slide Number Placeholder 4"/>
          <p:cNvSpPr txBox="1"/>
          <p:nvPr>
            <p:ph type="sldNum" sz="quarter" idx="2"/>
          </p:nvPr>
        </p:nvSpPr>
        <p:spPr>
          <a:xfrm>
            <a:off x="11348391" y="6471856"/>
            <a:ext cx="262419"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aphicFrame>
        <p:nvGraphicFramePr>
          <p:cNvPr id="512" name="Table 5"/>
          <p:cNvGraphicFramePr/>
          <p:nvPr/>
        </p:nvGraphicFramePr>
        <p:xfrm>
          <a:off x="1339604" y="4784242"/>
          <a:ext cx="9066588" cy="147801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4756395"/>
                <a:gridCol w="2155096"/>
                <a:gridCol w="2155096"/>
              </a:tblGrid>
              <a:tr h="492669">
                <a:tc>
                  <a:txBody>
                    <a:bodyPr/>
                    <a:lstStyle/>
                    <a:p>
                      <a:pPr algn="l" defTabSz="457200">
                        <a:defRPr b="0" sz="2000">
                          <a:solidFill>
                            <a:srgbClr val="002060"/>
                          </a:solidFill>
                          <a:latin typeface="+mj-lt"/>
                          <a:ea typeface="+mj-ea"/>
                          <a:cs typeface="+mj-cs"/>
                          <a:sym typeface="Helvetica"/>
                        </a:defRPr>
                      </a:pPr>
                    </a:p>
                  </a:txBody>
                  <a:tcPr marL="45720" marR="45720" marT="45720" marB="45720" anchor="ctr" anchorCtr="0" horzOverflow="overflow">
                    <a:solidFill>
                      <a:srgbClr val="ADE4C9"/>
                    </a:solidFill>
                  </a:tcPr>
                </a:tc>
                <a:tc>
                  <a:txBody>
                    <a:bodyPr/>
                    <a:lstStyle/>
                    <a:p>
                      <a:pPr algn="ctr" defTabSz="457200">
                        <a:defRPr b="0" sz="1800">
                          <a:solidFill>
                            <a:srgbClr val="000000"/>
                          </a:solidFill>
                        </a:defRPr>
                      </a:pPr>
                      <a:r>
                        <a:rPr sz="2000">
                          <a:solidFill>
                            <a:srgbClr val="002060"/>
                          </a:solidFill>
                          <a:latin typeface="+mj-lt"/>
                          <a:ea typeface="+mj-ea"/>
                          <a:cs typeface="+mj-cs"/>
                          <a:sym typeface="Helvetica"/>
                        </a:rPr>
                        <a:t>ACE Corp.</a:t>
                      </a:r>
                    </a:p>
                  </a:txBody>
                  <a:tcPr marL="45720" marR="45720" marT="45720" marB="45720" anchor="ctr" anchorCtr="0" horzOverflow="overflow">
                    <a:solidFill>
                      <a:srgbClr val="ADE4C9"/>
                    </a:solidFill>
                  </a:tcPr>
                </a:tc>
                <a:tc>
                  <a:txBody>
                    <a:bodyPr/>
                    <a:lstStyle/>
                    <a:p>
                      <a:pPr algn="ctr" defTabSz="457200">
                        <a:defRPr b="0" sz="1800">
                          <a:solidFill>
                            <a:srgbClr val="000000"/>
                          </a:solidFill>
                        </a:defRPr>
                      </a:pPr>
                      <a:r>
                        <a:rPr sz="2000">
                          <a:solidFill>
                            <a:srgbClr val="002060"/>
                          </a:solidFill>
                          <a:latin typeface="+mj-lt"/>
                          <a:ea typeface="+mj-ea"/>
                          <a:cs typeface="+mj-cs"/>
                          <a:sym typeface="Helvetica"/>
                        </a:rPr>
                        <a:t>BEE Corp.</a:t>
                      </a:r>
                    </a:p>
                  </a:txBody>
                  <a:tcPr marL="45720" marR="45720" marT="45720" marB="45720" anchor="ctr" anchorCtr="0" horzOverflow="overflow">
                    <a:solidFill>
                      <a:srgbClr val="ADE4C9"/>
                    </a:solidFill>
                  </a:tcPr>
                </a:tc>
              </a:tr>
              <a:tr h="492669">
                <a:tc>
                  <a:txBody>
                    <a:bodyPr/>
                    <a:lstStyle/>
                    <a:p>
                      <a:pPr algn="l" defTabSz="457200">
                        <a:defRPr sz="1800"/>
                      </a:pPr>
                      <a:r>
                        <a:rPr sz="2000">
                          <a:solidFill>
                            <a:srgbClr val="002060"/>
                          </a:solidFill>
                          <a:latin typeface="+mj-lt"/>
                          <a:ea typeface="+mj-ea"/>
                          <a:cs typeface="+mj-cs"/>
                          <a:sym typeface="Helvetica"/>
                        </a:rPr>
                        <a:t>Revenue for Oct. (Cash Basis)</a:t>
                      </a:r>
                    </a:p>
                  </a:txBody>
                  <a:tcPr marL="45720" marR="45720" marT="45720" marB="45720" anchor="ctr" anchorCtr="0" horzOverflow="overflow">
                    <a:solidFill>
                      <a:srgbClr val="DCCFE9"/>
                    </a:solidFill>
                  </a:tcPr>
                </a:tc>
                <a:tc>
                  <a:txBody>
                    <a:bodyPr/>
                    <a:lstStyle/>
                    <a:p>
                      <a:pPr algn="ctr" defTabSz="457200">
                        <a:defRPr sz="2000">
                          <a:solidFill>
                            <a:srgbClr val="002060"/>
                          </a:solidFill>
                          <a:latin typeface="+mj-lt"/>
                          <a:ea typeface="+mj-ea"/>
                          <a:cs typeface="+mj-cs"/>
                          <a:sym typeface="Helvetica"/>
                        </a:defRPr>
                      </a:pPr>
                    </a:p>
                  </a:txBody>
                  <a:tcPr marL="45720" marR="45720" marT="45720" marB="45720" anchor="ctr" anchorCtr="0" horzOverflow="overflow">
                    <a:solidFill>
                      <a:srgbClr val="DCCFE9"/>
                    </a:solidFill>
                  </a:tcPr>
                </a:tc>
                <a:tc>
                  <a:txBody>
                    <a:bodyPr/>
                    <a:lstStyle/>
                    <a:p>
                      <a:pPr algn="ctr" defTabSz="457200">
                        <a:defRPr sz="2000">
                          <a:solidFill>
                            <a:srgbClr val="002060"/>
                          </a:solidFill>
                          <a:latin typeface="+mj-lt"/>
                          <a:ea typeface="+mj-ea"/>
                          <a:cs typeface="+mj-cs"/>
                          <a:sym typeface="Helvetica"/>
                        </a:defRPr>
                      </a:pPr>
                    </a:p>
                  </a:txBody>
                  <a:tcPr marL="45720" marR="45720" marT="45720" marB="45720" anchor="ctr" anchorCtr="0" horzOverflow="overflow">
                    <a:solidFill>
                      <a:srgbClr val="DCCFE9"/>
                    </a:solidFill>
                  </a:tcPr>
                </a:tc>
              </a:tr>
              <a:tr h="492669">
                <a:tc>
                  <a:txBody>
                    <a:bodyPr/>
                    <a:lstStyle/>
                    <a:p>
                      <a:pPr algn="l" defTabSz="457200">
                        <a:defRPr sz="1800"/>
                      </a:pPr>
                      <a:r>
                        <a:rPr sz="2000">
                          <a:solidFill>
                            <a:srgbClr val="002060"/>
                          </a:solidFill>
                          <a:latin typeface="+mj-lt"/>
                          <a:ea typeface="+mj-ea"/>
                          <a:cs typeface="+mj-cs"/>
                          <a:sym typeface="Helvetica"/>
                        </a:rPr>
                        <a:t>Revenue for Oct.  (Accrual Basis)</a:t>
                      </a:r>
                    </a:p>
                  </a:txBody>
                  <a:tcPr marL="45720" marR="45720" marT="45720" marB="45720" anchor="ctr" anchorCtr="0" horzOverflow="overflow">
                    <a:solidFill>
                      <a:srgbClr val="EEE8F4"/>
                    </a:solidFill>
                  </a:tcPr>
                </a:tc>
                <a:tc>
                  <a:txBody>
                    <a:bodyPr/>
                    <a:lstStyle/>
                    <a:p>
                      <a:pPr algn="ctr" defTabSz="457200">
                        <a:defRPr sz="2000">
                          <a:solidFill>
                            <a:srgbClr val="002060"/>
                          </a:solidFill>
                          <a:latin typeface="+mj-lt"/>
                          <a:ea typeface="+mj-ea"/>
                          <a:cs typeface="+mj-cs"/>
                          <a:sym typeface="Helvetica"/>
                        </a:defRPr>
                      </a:pPr>
                    </a:p>
                  </a:txBody>
                  <a:tcPr marL="45720" marR="45720" marT="45720" marB="45720" anchor="ctr" anchorCtr="0" horzOverflow="overflow">
                    <a:solidFill>
                      <a:srgbClr val="EEE8F4"/>
                    </a:solidFill>
                  </a:tcPr>
                </a:tc>
                <a:tc>
                  <a:txBody>
                    <a:bodyPr/>
                    <a:lstStyle/>
                    <a:p>
                      <a:pPr algn="ctr" defTabSz="457200">
                        <a:defRPr sz="2000">
                          <a:solidFill>
                            <a:srgbClr val="002060"/>
                          </a:solidFill>
                          <a:latin typeface="+mj-lt"/>
                          <a:ea typeface="+mj-ea"/>
                          <a:cs typeface="+mj-cs"/>
                          <a:sym typeface="Helvetica"/>
                        </a:defRPr>
                      </a:pPr>
                    </a:p>
                  </a:txBody>
                  <a:tcPr marL="45720" marR="45720" marT="45720" marB="45720" anchor="ctr" anchorCtr="0" horzOverflow="overflow">
                    <a:solidFill>
                      <a:srgbClr val="EEE8F4"/>
                    </a:solidFill>
                  </a:tcPr>
                </a:tc>
              </a:tr>
            </a:tbl>
          </a:graphicData>
        </a:graphic>
      </p:graphicFrame>
      <p:sp>
        <p:nvSpPr>
          <p:cNvPr id="513" name="Content Placeholder 2"/>
          <p:cNvSpPr txBox="1"/>
          <p:nvPr>
            <p:ph type="body" sz="quarter" idx="1"/>
          </p:nvPr>
        </p:nvSpPr>
        <p:spPr>
          <a:xfrm>
            <a:off x="449216" y="1890875"/>
            <a:ext cx="5423684" cy="2417175"/>
          </a:xfrm>
          <a:prstGeom prst="rect">
            <a:avLst/>
          </a:prstGeom>
          <a:ln w="9525">
            <a:solidFill>
              <a:srgbClr val="0070C0"/>
            </a:solidFill>
            <a:round/>
          </a:ln>
        </p:spPr>
        <p:txBody>
          <a:bodyPr/>
          <a:lstStyle>
            <a:lvl1pPr>
              <a:defRPr sz="2400">
                <a:latin typeface="+mj-lt"/>
                <a:ea typeface="+mj-ea"/>
                <a:cs typeface="+mj-cs"/>
                <a:sym typeface="Helvetica"/>
              </a:defRPr>
            </a:lvl1pPr>
            <a:lvl2pPr marL="801687" indent="-409575">
              <a:buChar char="➢"/>
              <a:defRPr sz="2000">
                <a:latin typeface="+mj-lt"/>
                <a:ea typeface="+mj-ea"/>
                <a:cs typeface="+mj-cs"/>
                <a:sym typeface="Helvetica"/>
              </a:defRPr>
            </a:lvl2pPr>
          </a:lstStyle>
          <a:p>
            <a:pPr/>
            <a:r>
              <a:t>ACE Corp.’s transactions in October</a:t>
            </a:r>
          </a:p>
          <a:p>
            <a:pPr lvl="1"/>
            <a:r>
              <a:t>Service performed in October totaled $20,000. $18,000 cash payment was received in October; $2,000 will be received in November.</a:t>
            </a:r>
          </a:p>
        </p:txBody>
      </p:sp>
      <p:grpSp>
        <p:nvGrpSpPr>
          <p:cNvPr id="516" name="Content Placeholder 2"/>
          <p:cNvGrpSpPr/>
          <p:nvPr/>
        </p:nvGrpSpPr>
        <p:grpSpPr>
          <a:xfrm>
            <a:off x="6319102" y="1890875"/>
            <a:ext cx="5423684" cy="2417175"/>
            <a:chOff x="0" y="0"/>
            <a:chExt cx="5423682" cy="2417173"/>
          </a:xfrm>
        </p:grpSpPr>
        <p:sp>
          <p:nvSpPr>
            <p:cNvPr id="514" name="Rectangle"/>
            <p:cNvSpPr/>
            <p:nvPr/>
          </p:nvSpPr>
          <p:spPr>
            <a:xfrm>
              <a:off x="-1" y="0"/>
              <a:ext cx="5423684" cy="2417174"/>
            </a:xfrm>
            <a:prstGeom prst="rect">
              <a:avLst/>
            </a:prstGeom>
            <a:noFill/>
            <a:ln w="9525" cap="flat">
              <a:solidFill>
                <a:srgbClr val="0070C0"/>
              </a:solidFill>
              <a:prstDash val="solid"/>
              <a:round/>
            </a:ln>
            <a:effectLst/>
          </p:spPr>
          <p:txBody>
            <a:bodyPr wrap="square" lIns="45719" tIns="45719" rIns="45719" bIns="45719" numCol="1" anchor="t">
              <a:noAutofit/>
            </a:bodyPr>
            <a:lstStyle/>
            <a:p>
              <a:pPr defTabSz="457200">
                <a:spcBef>
                  <a:spcPts val="600"/>
                </a:spcBef>
                <a:defRPr sz="2400">
                  <a:solidFill>
                    <a:srgbClr val="404040"/>
                  </a:solidFill>
                </a:defRPr>
              </a:pPr>
            </a:p>
          </p:txBody>
        </p:sp>
        <p:sp>
          <p:nvSpPr>
            <p:cNvPr id="515" name="BEE Corp.’s transactions in October…"/>
            <p:cNvSpPr txBox="1"/>
            <p:nvPr/>
          </p:nvSpPr>
          <p:spPr>
            <a:xfrm>
              <a:off x="50482" y="4762"/>
              <a:ext cx="5322718" cy="23647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marL="305999" indent="-305999" defTabSz="457200">
                <a:spcBef>
                  <a:spcPts val="600"/>
                </a:spcBef>
                <a:buClr>
                  <a:schemeClr val="accent1"/>
                </a:buClr>
                <a:buSzPct val="92000"/>
                <a:buChar char="◼"/>
                <a:defRPr sz="2400">
                  <a:solidFill>
                    <a:srgbClr val="404040"/>
                  </a:solidFill>
                  <a:latin typeface="+mj-lt"/>
                  <a:ea typeface="+mj-ea"/>
                  <a:cs typeface="+mj-cs"/>
                  <a:sym typeface="Helvetica"/>
                </a:defRPr>
              </a:lvl1pPr>
              <a:lvl2pPr marL="801687" indent="-409575" defTabSz="457200">
                <a:spcBef>
                  <a:spcPts val="600"/>
                </a:spcBef>
                <a:buClr>
                  <a:schemeClr val="accent1"/>
                </a:buClr>
                <a:buSzPct val="92000"/>
                <a:buChar char="➢"/>
                <a:defRPr sz="2000">
                  <a:solidFill>
                    <a:srgbClr val="404040"/>
                  </a:solidFill>
                  <a:latin typeface="+mj-lt"/>
                  <a:ea typeface="+mj-ea"/>
                  <a:cs typeface="+mj-cs"/>
                  <a:sym typeface="Helvetica"/>
                </a:defRPr>
              </a:lvl2pPr>
            </a:lstStyle>
            <a:p>
              <a:pPr/>
              <a:r>
                <a:t>BEE Corp.’s transactions in October</a:t>
              </a:r>
              <a:endParaRPr sz="2800"/>
            </a:p>
            <a:p>
              <a:pPr lvl="1"/>
              <a:r>
                <a:t>Cash payment received in October totaled $20,000; $15,000 was for services that had be performed in October; $5,000 payment was for services that would be performed in November.</a:t>
              </a:r>
            </a:p>
          </p:txBody>
        </p:sp>
      </p:gr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8" name="Title 1"/>
          <p:cNvSpPr txBox="1"/>
          <p:nvPr>
            <p:ph type="title"/>
          </p:nvPr>
        </p:nvSpPr>
        <p:spPr>
          <a:xfrm>
            <a:off x="581192" y="702155"/>
            <a:ext cx="11029616" cy="1188721"/>
          </a:xfrm>
          <a:prstGeom prst="rect">
            <a:avLst/>
          </a:prstGeom>
        </p:spPr>
        <p:txBody>
          <a:bodyPr anchor="ctr"/>
          <a:lstStyle/>
          <a:p>
            <a:pPr>
              <a:lnSpc>
                <a:spcPct val="150000"/>
              </a:lnSpc>
              <a:defRPr b="1" sz="2700">
                <a:latin typeface="+mj-lt"/>
                <a:ea typeface="+mj-ea"/>
                <a:cs typeface="+mj-cs"/>
                <a:sym typeface="Helvetica"/>
              </a:defRPr>
            </a:pPr>
            <a:r>
              <a:t>Revenue Recognition Illustrated:</a:t>
            </a:r>
            <a:br/>
            <a:r>
              <a:rPr sz="2400"/>
              <a:t>Three POSSIBLE scenarios</a:t>
            </a:r>
          </a:p>
        </p:txBody>
      </p:sp>
      <p:sp>
        <p:nvSpPr>
          <p:cNvPr id="519"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20" name="Rectangle 2"/>
          <p:cNvSpPr txBox="1"/>
          <p:nvPr/>
        </p:nvSpPr>
        <p:spPr>
          <a:xfrm>
            <a:off x="626912" y="2387710"/>
            <a:ext cx="9098558" cy="1856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spcBef>
                <a:spcPts val="600"/>
              </a:spcBef>
              <a:defRPr sz="2800"/>
            </a:pPr>
            <a:r>
              <a:t>Revenue was recognized _____ cash was received:</a:t>
            </a:r>
          </a:p>
          <a:p>
            <a:pPr marL="685800" indent="-450850">
              <a:spcBef>
                <a:spcPts val="600"/>
              </a:spcBef>
              <a:buSzPct val="100000"/>
              <a:buAutoNum type="arabicParenR" startAt="1"/>
              <a:defRPr sz="2400"/>
            </a:pPr>
            <a:r>
              <a:t>before</a:t>
            </a:r>
          </a:p>
          <a:p>
            <a:pPr marL="685800" indent="-450850">
              <a:spcBef>
                <a:spcPts val="600"/>
              </a:spcBef>
              <a:buSzPct val="100000"/>
              <a:buAutoNum type="arabicParenR" startAt="1"/>
              <a:defRPr sz="2400"/>
            </a:pPr>
            <a:r>
              <a:t>at the same time as, or </a:t>
            </a:r>
          </a:p>
          <a:p>
            <a:pPr marL="685800" indent="-450850">
              <a:spcBef>
                <a:spcPts val="600"/>
              </a:spcBef>
              <a:buSzPct val="100000"/>
              <a:buAutoNum type="arabicParenR" startAt="1"/>
              <a:defRPr sz="2400"/>
            </a:pPr>
            <a:r>
              <a:t>after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2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1" fill="hold">
                                  <p:stCondLst>
                                    <p:cond delay="0"/>
                                  </p:stCondLst>
                                  <p:iterate type="el" backwards="0">
                                    <p:tmAbs val="0"/>
                                  </p:iterate>
                                  <p:childTnLst>
                                    <p:set>
                                      <p:cBhvr>
                                        <p:cTn id="10" fill="hold"/>
                                        <p:tgtEl>
                                          <p:spTgt spid="52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1" fill="hold">
                                  <p:stCondLst>
                                    <p:cond delay="0"/>
                                  </p:stCondLst>
                                  <p:iterate type="el" backwards="0">
                                    <p:tmAbs val="0"/>
                                  </p:iterate>
                                  <p:childTnLst>
                                    <p:set>
                                      <p:cBhvr>
                                        <p:cTn id="14" fill="hold"/>
                                        <p:tgtEl>
                                          <p:spTgt spid="520">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20" grpId="1"/>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2" name="Title 1"/>
          <p:cNvSpPr txBox="1"/>
          <p:nvPr>
            <p:ph type="title"/>
          </p:nvPr>
        </p:nvSpPr>
        <p:spPr>
          <a:xfrm>
            <a:off x="581192" y="624308"/>
            <a:ext cx="11029616" cy="1188720"/>
          </a:xfrm>
          <a:prstGeom prst="rect">
            <a:avLst/>
          </a:prstGeom>
        </p:spPr>
        <p:txBody>
          <a:bodyPr anchor="ctr"/>
          <a:lstStyle>
            <a:lvl1pPr>
              <a:defRPr b="1" sz="3200">
                <a:latin typeface="+mj-lt"/>
                <a:ea typeface="+mj-ea"/>
                <a:cs typeface="+mj-cs"/>
                <a:sym typeface="Helvetica"/>
              </a:defRPr>
            </a:lvl1pPr>
          </a:lstStyle>
          <a:p>
            <a:pPr/>
            <a:r>
              <a:t>Revenue Recognition Illustrated (scenario 1)</a:t>
            </a:r>
          </a:p>
        </p:txBody>
      </p:sp>
      <p:sp>
        <p:nvSpPr>
          <p:cNvPr id="523"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aphicFrame>
        <p:nvGraphicFramePr>
          <p:cNvPr id="524" name="Table 5"/>
          <p:cNvGraphicFramePr/>
          <p:nvPr/>
        </p:nvGraphicFramePr>
        <p:xfrm>
          <a:off x="650815" y="1698728"/>
          <a:ext cx="10890371" cy="407924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357747"/>
                <a:gridCol w="4475018"/>
                <a:gridCol w="701457"/>
                <a:gridCol w="2178074"/>
                <a:gridCol w="2178074"/>
              </a:tblGrid>
              <a:tr h="370840">
                <a:tc gridSpan="5">
                  <a:txBody>
                    <a:bodyPr/>
                    <a:lstStyle/>
                    <a:p>
                      <a:pPr algn="l" defTabSz="457200">
                        <a:defRPr sz="1800">
                          <a:solidFill>
                            <a:srgbClr val="002060"/>
                          </a:solidFill>
                        </a:defRPr>
                      </a:pPr>
                      <a:r>
                        <a:t>When revenue is earned and recognized </a:t>
                      </a:r>
                      <a:r>
                        <a:rPr i="1"/>
                        <a:t>before</a:t>
                      </a:r>
                      <a:r>
                        <a:t> the receipt of cash payment from a customer.</a:t>
                      </a:r>
                    </a:p>
                  </a:txBody>
                  <a:tcPr marL="45720" marR="45720" marT="45720" marB="45720" anchor="t" anchorCtr="0" horzOverflow="overflow">
                    <a:solidFill>
                      <a:srgbClr val="DBE1F3"/>
                    </a:solidFill>
                  </a:tcPr>
                </a:tc>
                <a:tc hMerge="1">
                  <a:tcPr/>
                </a:tc>
                <a:tc hMerge="1">
                  <a:tcPr/>
                </a:tc>
                <a:tc hMerge="1">
                  <a:tcPr/>
                </a:tc>
                <a:tc hMerge="1">
                  <a:tcPr/>
                </a:tc>
              </a:tr>
              <a:tr h="370840">
                <a:tc>
                  <a:txBody>
                    <a:bodyPr/>
                    <a:lstStyle/>
                    <a:p>
                      <a:pPr algn="ctr" defTabSz="457200">
                        <a:defRPr sz="1800"/>
                      </a:pPr>
                      <a:r>
                        <a:t>Date</a:t>
                      </a:r>
                    </a:p>
                  </a:txBody>
                  <a:tcPr marL="45720" marR="45720" marT="45720" marB="45720" anchor="t" anchorCtr="0" horzOverflow="overflow"/>
                </a:tc>
                <a:tc>
                  <a:txBody>
                    <a:bodyPr/>
                    <a:lstStyle/>
                    <a:p>
                      <a:pPr algn="l" defTabSz="457200">
                        <a:defRPr sz="1800"/>
                      </a:pPr>
                      <a:r>
                        <a:t>Account/Explanation</a:t>
                      </a:r>
                    </a:p>
                  </a:txBody>
                  <a:tcPr marL="45720" marR="45720" marT="45720" marB="45720" anchor="t" anchorCtr="0" horzOverflow="overflow"/>
                </a:tc>
                <a:tc>
                  <a:txBody>
                    <a:bodyPr/>
                    <a:lstStyle/>
                    <a:p>
                      <a:pPr algn="ctr" defTabSz="457200">
                        <a:defRPr sz="1800"/>
                      </a:pPr>
                      <a:r>
                        <a:t>R</a:t>
                      </a:r>
                    </a:p>
                  </a:txBody>
                  <a:tcPr marL="45720" marR="45720" marT="45720" marB="45720" anchor="t" anchorCtr="0" horzOverflow="overflow"/>
                </a:tc>
                <a:tc>
                  <a:txBody>
                    <a:bodyPr/>
                    <a:lstStyle/>
                    <a:p>
                      <a:pPr algn="ctr" defTabSz="457200">
                        <a:defRPr sz="1800"/>
                      </a:pPr>
                      <a:r>
                        <a:t>Debit</a:t>
                      </a:r>
                    </a:p>
                  </a:txBody>
                  <a:tcPr marL="45720" marR="45720" marT="45720" marB="45720" anchor="t" anchorCtr="0" horzOverflow="overflow"/>
                </a:tc>
                <a:tc>
                  <a:txBody>
                    <a:bodyPr/>
                    <a:lstStyle/>
                    <a:p>
                      <a:pPr algn="ctr" defTabSz="457200">
                        <a:defRPr sz="1800"/>
                      </a:pPr>
                      <a:r>
                        <a:t>Credit</a:t>
                      </a: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r>
                        <a:t>To recognize revenue earned on (date).</a:t>
                      </a: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gridSpan="5">
                  <a:txBody>
                    <a:bodyPr/>
                    <a:lstStyle/>
                    <a:p>
                      <a:pPr algn="l" defTabSz="457200">
                        <a:defRPr sz="1800"/>
                      </a:pPr>
                    </a:p>
                  </a:txBody>
                  <a:tcPr marL="45720" marR="45720" marT="45720" marB="45720" anchor="t" anchorCtr="0" horzOverflow="overflow">
                    <a:solidFill>
                      <a:srgbClr val="FFFFFF"/>
                    </a:solidFill>
                  </a:tcPr>
                </a:tc>
                <a:tc hMerge="1">
                  <a:tcPr/>
                </a:tc>
                <a:tc hMerge="1">
                  <a:tcPr/>
                </a:tc>
                <a:tc hMerge="1">
                  <a:tcPr/>
                </a:tc>
                <a:tc hMerge="1">
                  <a:tcPr/>
                </a:tc>
              </a:tr>
              <a:tr h="370840">
                <a:tc gridSpan="5">
                  <a:txBody>
                    <a:bodyPr/>
                    <a:lstStyle/>
                    <a:p>
                      <a:pPr algn="l" defTabSz="457200">
                        <a:defRPr sz="1800"/>
                      </a:pPr>
                      <a:r>
                        <a:rPr b="1">
                          <a:solidFill>
                            <a:srgbClr val="002060"/>
                          </a:solidFill>
                        </a:rPr>
                        <a:t>When cash payment is later received:</a:t>
                      </a:r>
                    </a:p>
                  </a:txBody>
                  <a:tcPr marL="45720" marR="45720" marT="45720" marB="45720" anchor="t" anchorCtr="0" horzOverflow="overflow">
                    <a:solidFill>
                      <a:srgbClr val="DBE1F3"/>
                    </a:solidFill>
                  </a:tcPr>
                </a:tc>
                <a:tc hMerge="1">
                  <a:tcPr/>
                </a:tc>
                <a:tc hMerge="1">
                  <a:tcPr/>
                </a:tc>
                <a:tc hMerge="1">
                  <a:tcPr/>
                </a:tc>
                <a:tc hMerge="1">
                  <a:tcPr/>
                </a:tc>
              </a:tr>
              <a:tr h="370840">
                <a:tc>
                  <a:txBody>
                    <a:bodyPr/>
                    <a:lstStyle/>
                    <a:p>
                      <a:pPr algn="ctr" defTabSz="457200">
                        <a:defRPr sz="1800"/>
                      </a:pPr>
                      <a:r>
                        <a:t>Date</a:t>
                      </a:r>
                    </a:p>
                  </a:txBody>
                  <a:tcPr marL="45720" marR="45720" marT="45720" marB="45720" anchor="t" anchorCtr="0" horzOverflow="overflow"/>
                </a:tc>
                <a:tc>
                  <a:txBody>
                    <a:bodyPr/>
                    <a:lstStyle/>
                    <a:p>
                      <a:pPr algn="l" defTabSz="457200">
                        <a:defRPr sz="1800"/>
                      </a:pPr>
                      <a:r>
                        <a:t>Account/Explanation</a:t>
                      </a:r>
                    </a:p>
                  </a:txBody>
                  <a:tcPr marL="45720" marR="45720" marT="45720" marB="45720" anchor="t" anchorCtr="0" horzOverflow="overflow"/>
                </a:tc>
                <a:tc>
                  <a:txBody>
                    <a:bodyPr/>
                    <a:lstStyle/>
                    <a:p>
                      <a:pPr algn="ctr" defTabSz="457200">
                        <a:defRPr sz="1800"/>
                      </a:pPr>
                      <a:r>
                        <a:t>R</a:t>
                      </a:r>
                    </a:p>
                  </a:txBody>
                  <a:tcPr marL="45720" marR="45720" marT="45720" marB="45720" anchor="t" anchorCtr="0" horzOverflow="overflow"/>
                </a:tc>
                <a:tc>
                  <a:txBody>
                    <a:bodyPr/>
                    <a:lstStyle/>
                    <a:p>
                      <a:pPr algn="ctr" defTabSz="457200">
                        <a:defRPr sz="1800"/>
                      </a:pPr>
                      <a:r>
                        <a:t>Debit</a:t>
                      </a:r>
                    </a:p>
                  </a:txBody>
                  <a:tcPr marL="45720" marR="45720" marT="45720" marB="45720" anchor="t" anchorCtr="0" horzOverflow="overflow"/>
                </a:tc>
                <a:tc>
                  <a:txBody>
                    <a:bodyPr/>
                    <a:lstStyle/>
                    <a:p>
                      <a:pPr algn="ctr" defTabSz="457200">
                        <a:defRPr sz="1800"/>
                      </a:pPr>
                      <a:r>
                        <a:t>Credit</a:t>
                      </a: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ctr"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r>
                        <a:rPr sz="1700"/>
                        <a:t>To record payment received from customer #</a:t>
                      </a: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bl>
          </a:graphicData>
        </a:graphic>
      </p:graphicFrame>
      <p:sp>
        <p:nvSpPr>
          <p:cNvPr id="525" name="Rectangle 2"/>
          <p:cNvSpPr txBox="1"/>
          <p:nvPr/>
        </p:nvSpPr>
        <p:spPr>
          <a:xfrm>
            <a:off x="696534" y="5960145"/>
            <a:ext cx="10738048"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85750" indent="-285750">
              <a:buSzPct val="100000"/>
              <a:buFont typeface="Arial"/>
              <a:buChar char="•"/>
            </a:pPr>
            <a:r>
              <a:t>Revenue is recognized in the ____ journal entry (the credit to revenue), prior to the receipt of cash. </a:t>
            </a:r>
          </a:p>
          <a:p>
            <a:pPr marL="285750" indent="-285750">
              <a:buSzPct val="100000"/>
              <a:buFont typeface="Arial"/>
              <a:buChar char="•"/>
            </a:pPr>
            <a:r>
              <a:t>The second journal entry has ___ effect on revenue.</a:t>
            </a:r>
          </a:p>
        </p:txBody>
      </p:sp>
      <p:grpSp>
        <p:nvGrpSpPr>
          <p:cNvPr id="532" name="Group 15"/>
          <p:cNvGrpSpPr/>
          <p:nvPr/>
        </p:nvGrpSpPr>
        <p:grpSpPr>
          <a:xfrm>
            <a:off x="8749132" y="190967"/>
            <a:ext cx="3035088" cy="570217"/>
            <a:chOff x="0" y="0"/>
            <a:chExt cx="3035086" cy="570216"/>
          </a:xfrm>
        </p:grpSpPr>
        <p:sp>
          <p:nvSpPr>
            <p:cNvPr id="526" name="TextBox 9"/>
            <p:cNvSpPr txBox="1"/>
            <p:nvPr/>
          </p:nvSpPr>
          <p:spPr>
            <a:xfrm>
              <a:off x="0" y="0"/>
              <a:ext cx="3035087" cy="370840"/>
            </a:xfrm>
            <a:prstGeom prst="rect">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p>
              <a:pPr>
                <a:defRPr u="sng">
                  <a:solidFill>
                    <a:srgbClr val="002060"/>
                  </a:solidFill>
                </a:defRPr>
              </a:pPr>
              <a:r>
                <a:t>  A  </a:t>
              </a:r>
              <a:r>
                <a:rPr u="none"/>
                <a:t> </a:t>
              </a:r>
              <a:r>
                <a:rPr u="none">
                  <a:solidFill>
                    <a:srgbClr val="0070C0"/>
                  </a:solidFill>
                </a:rPr>
                <a:t>|</a:t>
              </a:r>
              <a:r>
                <a:rPr u="none"/>
                <a:t> </a:t>
              </a:r>
              <a:r>
                <a:t>  L  </a:t>
              </a:r>
              <a:r>
                <a:rPr u="none"/>
                <a:t>  </a:t>
              </a:r>
              <a:r>
                <a:t> Eq  </a:t>
              </a:r>
              <a:r>
                <a:rPr u="none"/>
                <a:t> </a:t>
              </a:r>
              <a:r>
                <a:rPr u="none">
                  <a:solidFill>
                    <a:srgbClr val="0070C0"/>
                  </a:solidFill>
                </a:rPr>
                <a:t>-</a:t>
              </a:r>
              <a:r>
                <a:rPr u="none"/>
                <a:t>  </a:t>
              </a:r>
              <a:r>
                <a:t>  R  </a:t>
              </a:r>
              <a:r>
                <a:rPr u="none"/>
                <a:t> </a:t>
              </a:r>
              <a:r>
                <a:rPr u="none">
                  <a:solidFill>
                    <a:srgbClr val="0070C0"/>
                  </a:solidFill>
                </a:rPr>
                <a:t>|</a:t>
              </a:r>
              <a:r>
                <a:rPr u="none"/>
                <a:t> </a:t>
              </a:r>
              <a:r>
                <a:t>  Ex  </a:t>
              </a:r>
            </a:p>
          </p:txBody>
        </p:sp>
        <p:sp>
          <p:nvSpPr>
            <p:cNvPr id="527" name="TextBox 10"/>
            <p:cNvSpPr txBox="1"/>
            <p:nvPr/>
          </p:nvSpPr>
          <p:spPr>
            <a:xfrm>
              <a:off x="190838" y="173976"/>
              <a:ext cx="170122"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28" name="TextBox 11"/>
            <p:cNvSpPr txBox="1"/>
            <p:nvPr/>
          </p:nvSpPr>
          <p:spPr>
            <a:xfrm>
              <a:off x="773006" y="173976"/>
              <a:ext cx="170122"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29" name="TextBox 12"/>
            <p:cNvSpPr txBox="1"/>
            <p:nvPr/>
          </p:nvSpPr>
          <p:spPr>
            <a:xfrm>
              <a:off x="1282023" y="170928"/>
              <a:ext cx="170121"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30" name="TextBox 13"/>
            <p:cNvSpPr txBox="1"/>
            <p:nvPr/>
          </p:nvSpPr>
          <p:spPr>
            <a:xfrm>
              <a:off x="1955631" y="167880"/>
              <a:ext cx="170121"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31" name="TextBox 14"/>
            <p:cNvSpPr txBox="1"/>
            <p:nvPr/>
          </p:nvSpPr>
          <p:spPr>
            <a:xfrm>
              <a:off x="2574375" y="164832"/>
              <a:ext cx="170121"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grpSp>
      <p:grpSp>
        <p:nvGrpSpPr>
          <p:cNvPr id="535" name="Group 30"/>
          <p:cNvGrpSpPr/>
          <p:nvPr/>
        </p:nvGrpSpPr>
        <p:grpSpPr>
          <a:xfrm>
            <a:off x="8817408" y="402222"/>
            <a:ext cx="2633147" cy="359969"/>
            <a:chOff x="0" y="0"/>
            <a:chExt cx="2633146" cy="359967"/>
          </a:xfrm>
        </p:grpSpPr>
        <p:sp>
          <p:nvSpPr>
            <p:cNvPr id="533" name="TextBox 22"/>
            <p:cNvSpPr txBox="1"/>
            <p:nvPr/>
          </p:nvSpPr>
          <p:spPr>
            <a:xfrm>
              <a:off x="0" y="1827"/>
              <a:ext cx="269340" cy="3581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a:solidFill>
                    <a:srgbClr val="C00000"/>
                  </a:solidFill>
                </a:defRPr>
              </a:lvl1pPr>
            </a:lstStyle>
            <a:p>
              <a:pPr/>
              <a:r>
                <a:t>↑</a:t>
              </a:r>
            </a:p>
          </p:txBody>
        </p:sp>
        <p:sp>
          <p:nvSpPr>
            <p:cNvPr id="534" name="TextBox 23"/>
            <p:cNvSpPr txBox="1"/>
            <p:nvPr/>
          </p:nvSpPr>
          <p:spPr>
            <a:xfrm>
              <a:off x="2363807" y="0"/>
              <a:ext cx="269340" cy="3581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a:solidFill>
                    <a:srgbClr val="C00000"/>
                  </a:solidFill>
                </a:defRPr>
              </a:lvl1pPr>
            </a:lstStyle>
            <a:p>
              <a:pPr/>
              <a:r>
                <a:t>↑</a:t>
              </a:r>
            </a:p>
          </p:txBody>
        </p:sp>
      </p:grpSp>
      <p:grpSp>
        <p:nvGrpSpPr>
          <p:cNvPr id="539" name="Group 29"/>
          <p:cNvGrpSpPr/>
          <p:nvPr/>
        </p:nvGrpSpPr>
        <p:grpSpPr>
          <a:xfrm>
            <a:off x="9568771" y="386577"/>
            <a:ext cx="1453908" cy="373370"/>
            <a:chOff x="0" y="0"/>
            <a:chExt cx="1453907" cy="373368"/>
          </a:xfrm>
        </p:grpSpPr>
        <p:sp>
          <p:nvSpPr>
            <p:cNvPr id="536" name="TextBox 26"/>
            <p:cNvSpPr txBox="1"/>
            <p:nvPr/>
          </p:nvSpPr>
          <p:spPr>
            <a:xfrm>
              <a:off x="0" y="9144"/>
              <a:ext cx="269340" cy="3581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a:solidFill>
                    <a:srgbClr val="C00000"/>
                  </a:solidFill>
                </a:defRPr>
              </a:lvl1pPr>
            </a:lstStyle>
            <a:p>
              <a:pPr/>
              <a:r>
                <a:t>↑</a:t>
              </a:r>
            </a:p>
          </p:txBody>
        </p:sp>
        <p:sp>
          <p:nvSpPr>
            <p:cNvPr id="537" name="TextBox 27"/>
            <p:cNvSpPr txBox="1"/>
            <p:nvPr/>
          </p:nvSpPr>
          <p:spPr>
            <a:xfrm>
              <a:off x="528417" y="15228"/>
              <a:ext cx="269340" cy="3581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a:solidFill>
                    <a:srgbClr val="C00000"/>
                  </a:solidFill>
                </a:defRPr>
              </a:lvl1pPr>
            </a:lstStyle>
            <a:p>
              <a:pPr/>
              <a:r>
                <a:t>↑</a:t>
              </a:r>
            </a:p>
          </p:txBody>
        </p:sp>
        <p:sp>
          <p:nvSpPr>
            <p:cNvPr id="538" name="TextBox 28"/>
            <p:cNvSpPr txBox="1"/>
            <p:nvPr/>
          </p:nvSpPr>
          <p:spPr>
            <a:xfrm>
              <a:off x="1184568" y="0"/>
              <a:ext cx="269340" cy="3581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a:solidFill>
                    <a:srgbClr val="C00000"/>
                  </a:solidFill>
                </a:defRPr>
              </a:lvl1pPr>
            </a:lstStyle>
            <a:p>
              <a:pPr/>
              <a:r>
                <a:t>↑</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5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53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39" grpId="3"/>
      <p:bldP build="whole" bldLvl="1" animBg="1" rev="0" advAuto="0" spid="532" grpId="1"/>
      <p:bldP build="whole" bldLvl="1" animBg="1" rev="0" advAuto="0" spid="535" grpId="2"/>
    </p:bld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1" name="Title 1"/>
          <p:cNvSpPr txBox="1"/>
          <p:nvPr>
            <p:ph type="title"/>
          </p:nvPr>
        </p:nvSpPr>
        <p:spPr>
          <a:xfrm>
            <a:off x="581192" y="626739"/>
            <a:ext cx="11029616" cy="1188721"/>
          </a:xfrm>
          <a:prstGeom prst="rect">
            <a:avLst/>
          </a:prstGeom>
        </p:spPr>
        <p:txBody>
          <a:bodyPr anchor="ctr"/>
          <a:lstStyle>
            <a:lvl1pPr>
              <a:defRPr b="1" sz="3200">
                <a:latin typeface="+mj-lt"/>
                <a:ea typeface="+mj-ea"/>
                <a:cs typeface="+mj-cs"/>
                <a:sym typeface="Helvetica"/>
              </a:defRPr>
            </a:lvl1pPr>
          </a:lstStyle>
          <a:p>
            <a:pPr/>
            <a:r>
              <a:t>Revenue Recognition Illustrated (scenario 2)</a:t>
            </a:r>
          </a:p>
        </p:txBody>
      </p:sp>
      <p:sp>
        <p:nvSpPr>
          <p:cNvPr id="542"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aphicFrame>
        <p:nvGraphicFramePr>
          <p:cNvPr id="543" name="Table 5"/>
          <p:cNvGraphicFramePr/>
          <p:nvPr/>
        </p:nvGraphicFramePr>
        <p:xfrm>
          <a:off x="650815" y="1813028"/>
          <a:ext cx="10890371" cy="222504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357747"/>
                <a:gridCol w="4475018"/>
                <a:gridCol w="701457"/>
                <a:gridCol w="2178074"/>
                <a:gridCol w="2178074"/>
              </a:tblGrid>
              <a:tr h="370840">
                <a:tc gridSpan="5">
                  <a:txBody>
                    <a:bodyPr/>
                    <a:lstStyle/>
                    <a:p>
                      <a:pPr algn="l" defTabSz="457200">
                        <a:defRPr b="0" sz="1800">
                          <a:solidFill>
                            <a:srgbClr val="000000"/>
                          </a:solidFill>
                        </a:defRPr>
                      </a:pPr>
                      <a:r>
                        <a:rPr b="1">
                          <a:solidFill>
                            <a:srgbClr val="002060"/>
                          </a:solidFill>
                        </a:rPr>
                        <a:t>When cash is received at the same time when revenue is earned and recognized.</a:t>
                      </a:r>
                    </a:p>
                  </a:txBody>
                  <a:tcPr marL="45720" marR="45720" marT="45720" marB="45720" anchor="t" anchorCtr="0" horzOverflow="overflow">
                    <a:solidFill>
                      <a:srgbClr val="DBE1F3"/>
                    </a:solidFill>
                  </a:tcPr>
                </a:tc>
                <a:tc hMerge="1">
                  <a:tcPr/>
                </a:tc>
                <a:tc hMerge="1">
                  <a:tcPr/>
                </a:tc>
                <a:tc hMerge="1">
                  <a:tcPr/>
                </a:tc>
                <a:tc hMerge="1">
                  <a:tcPr/>
                </a:tc>
              </a:tr>
              <a:tr h="370840">
                <a:tc>
                  <a:txBody>
                    <a:bodyPr/>
                    <a:lstStyle/>
                    <a:p>
                      <a:pPr algn="ctr" defTabSz="457200">
                        <a:defRPr sz="1800"/>
                      </a:pPr>
                      <a:r>
                        <a:t>Date</a:t>
                      </a:r>
                    </a:p>
                  </a:txBody>
                  <a:tcPr marL="45720" marR="45720" marT="45720" marB="45720" anchor="t" anchorCtr="0" horzOverflow="overflow"/>
                </a:tc>
                <a:tc>
                  <a:txBody>
                    <a:bodyPr/>
                    <a:lstStyle/>
                    <a:p>
                      <a:pPr algn="l" defTabSz="457200">
                        <a:defRPr sz="1800"/>
                      </a:pPr>
                      <a:r>
                        <a:t>Account/Explanation</a:t>
                      </a:r>
                    </a:p>
                  </a:txBody>
                  <a:tcPr marL="45720" marR="45720" marT="45720" marB="45720" anchor="t" anchorCtr="0" horzOverflow="overflow"/>
                </a:tc>
                <a:tc>
                  <a:txBody>
                    <a:bodyPr/>
                    <a:lstStyle/>
                    <a:p>
                      <a:pPr algn="ctr" defTabSz="457200">
                        <a:defRPr sz="1800"/>
                      </a:pPr>
                      <a:r>
                        <a:t>R</a:t>
                      </a:r>
                    </a:p>
                  </a:txBody>
                  <a:tcPr marL="45720" marR="45720" marT="45720" marB="45720" anchor="t" anchorCtr="0" horzOverflow="overflow"/>
                </a:tc>
                <a:tc>
                  <a:txBody>
                    <a:bodyPr/>
                    <a:lstStyle/>
                    <a:p>
                      <a:pPr algn="ctr" defTabSz="457200">
                        <a:defRPr sz="1800"/>
                      </a:pPr>
                      <a:r>
                        <a:t>Debit</a:t>
                      </a:r>
                    </a:p>
                  </a:txBody>
                  <a:tcPr marL="45720" marR="45720" marT="45720" marB="45720" anchor="t" anchorCtr="0" horzOverflow="overflow"/>
                </a:tc>
                <a:tc>
                  <a:txBody>
                    <a:bodyPr/>
                    <a:lstStyle/>
                    <a:p>
                      <a:pPr algn="ctr" defTabSz="457200">
                        <a:defRPr sz="1800"/>
                      </a:pPr>
                      <a:r>
                        <a:t>Credit</a:t>
                      </a: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r>
                        <a:t>To recognize revenue earned and cash receipt</a:t>
                      </a: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gridSpan="5">
                  <a:txBody>
                    <a:bodyPr/>
                    <a:lstStyle/>
                    <a:p>
                      <a:pPr algn="l" defTabSz="457200">
                        <a:defRPr sz="1800"/>
                      </a:pPr>
                    </a:p>
                  </a:txBody>
                  <a:tcPr marL="45720" marR="45720" marT="45720" marB="45720" anchor="t" anchorCtr="0" horzOverflow="overflow">
                    <a:solidFill>
                      <a:srgbClr val="FFFFFF"/>
                    </a:solidFill>
                  </a:tcPr>
                </a:tc>
                <a:tc hMerge="1">
                  <a:tcPr/>
                </a:tc>
                <a:tc hMerge="1">
                  <a:tcPr/>
                </a:tc>
                <a:tc hMerge="1">
                  <a:tcPr/>
                </a:tc>
                <a:tc hMerge="1">
                  <a:tcPr/>
                </a:tc>
              </a:tr>
            </a:tbl>
          </a:graphicData>
        </a:graphic>
      </p:graphicFrame>
      <p:grpSp>
        <p:nvGrpSpPr>
          <p:cNvPr id="553" name="Group 2"/>
          <p:cNvGrpSpPr/>
          <p:nvPr/>
        </p:nvGrpSpPr>
        <p:grpSpPr>
          <a:xfrm>
            <a:off x="4586130" y="4937312"/>
            <a:ext cx="3035088" cy="570217"/>
            <a:chOff x="0" y="0"/>
            <a:chExt cx="3035086" cy="570216"/>
          </a:xfrm>
        </p:grpSpPr>
        <p:grpSp>
          <p:nvGrpSpPr>
            <p:cNvPr id="550" name="Group 16"/>
            <p:cNvGrpSpPr/>
            <p:nvPr/>
          </p:nvGrpSpPr>
          <p:grpSpPr>
            <a:xfrm>
              <a:off x="0" y="-1"/>
              <a:ext cx="3035087" cy="570218"/>
              <a:chOff x="0" y="0"/>
              <a:chExt cx="3035086" cy="570216"/>
            </a:xfrm>
          </p:grpSpPr>
          <p:sp>
            <p:nvSpPr>
              <p:cNvPr id="544" name="TextBox 17"/>
              <p:cNvSpPr txBox="1"/>
              <p:nvPr/>
            </p:nvSpPr>
            <p:spPr>
              <a:xfrm>
                <a:off x="0" y="0"/>
                <a:ext cx="3035087" cy="370840"/>
              </a:xfrm>
              <a:prstGeom prst="rect">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p>
                <a:pPr>
                  <a:defRPr u="sng">
                    <a:solidFill>
                      <a:srgbClr val="002060"/>
                    </a:solidFill>
                  </a:defRPr>
                </a:pPr>
                <a:r>
                  <a:t>  A  </a:t>
                </a:r>
                <a:r>
                  <a:rPr u="none"/>
                  <a:t> | </a:t>
                </a:r>
                <a:r>
                  <a:t>  L  </a:t>
                </a:r>
                <a:r>
                  <a:rPr u="none"/>
                  <a:t>  </a:t>
                </a:r>
                <a:r>
                  <a:t> Eq  </a:t>
                </a:r>
                <a:r>
                  <a:rPr u="none"/>
                  <a:t> -  </a:t>
                </a:r>
                <a:r>
                  <a:t>  R  </a:t>
                </a:r>
                <a:r>
                  <a:rPr u="none"/>
                  <a:t> | </a:t>
                </a:r>
                <a:r>
                  <a:t>  Ex  </a:t>
                </a:r>
              </a:p>
            </p:txBody>
          </p:sp>
          <p:sp>
            <p:nvSpPr>
              <p:cNvPr id="545" name="TextBox 18"/>
              <p:cNvSpPr txBox="1"/>
              <p:nvPr/>
            </p:nvSpPr>
            <p:spPr>
              <a:xfrm>
                <a:off x="190838" y="173976"/>
                <a:ext cx="170122"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46" name="TextBox 19"/>
              <p:cNvSpPr txBox="1"/>
              <p:nvPr/>
            </p:nvSpPr>
            <p:spPr>
              <a:xfrm>
                <a:off x="773006" y="173976"/>
                <a:ext cx="170122"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47" name="TextBox 20"/>
              <p:cNvSpPr txBox="1"/>
              <p:nvPr/>
            </p:nvSpPr>
            <p:spPr>
              <a:xfrm>
                <a:off x="1282023" y="170928"/>
                <a:ext cx="170121"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48" name="TextBox 21"/>
              <p:cNvSpPr txBox="1"/>
              <p:nvPr/>
            </p:nvSpPr>
            <p:spPr>
              <a:xfrm>
                <a:off x="1955631" y="167880"/>
                <a:ext cx="170121"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49" name="TextBox 22"/>
              <p:cNvSpPr txBox="1"/>
              <p:nvPr/>
            </p:nvSpPr>
            <p:spPr>
              <a:xfrm>
                <a:off x="2574375" y="164832"/>
                <a:ext cx="170121"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grpSp>
        <p:sp>
          <p:nvSpPr>
            <p:cNvPr id="551" name="TextBox 30"/>
            <p:cNvSpPr txBox="1"/>
            <p:nvPr/>
          </p:nvSpPr>
          <p:spPr>
            <a:xfrm>
              <a:off x="52029" y="203790"/>
              <a:ext cx="269341" cy="358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a:solidFill>
                    <a:srgbClr val="C00000"/>
                  </a:solidFill>
                </a:defRPr>
              </a:lvl1pPr>
            </a:lstStyle>
            <a:p>
              <a:pPr/>
              <a:r>
                <a:t>↑</a:t>
              </a:r>
            </a:p>
          </p:txBody>
        </p:sp>
        <p:sp>
          <p:nvSpPr>
            <p:cNvPr id="552" name="TextBox 31"/>
            <p:cNvSpPr txBox="1"/>
            <p:nvPr/>
          </p:nvSpPr>
          <p:spPr>
            <a:xfrm>
              <a:off x="2415837" y="210201"/>
              <a:ext cx="269340" cy="3581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a:solidFill>
                    <a:srgbClr val="C00000"/>
                  </a:solidFill>
                </a:defRPr>
              </a:lvl1pPr>
            </a:lstStyle>
            <a:p>
              <a:pPr/>
              <a:r>
                <a:t>↑</a:t>
              </a:r>
            </a:p>
          </p:txBody>
        </p:sp>
      </p:gr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5" name="Title 1"/>
          <p:cNvSpPr txBox="1"/>
          <p:nvPr>
            <p:ph type="title"/>
          </p:nvPr>
        </p:nvSpPr>
        <p:spPr>
          <a:xfrm>
            <a:off x="581192" y="544359"/>
            <a:ext cx="11029616" cy="1188721"/>
          </a:xfrm>
          <a:prstGeom prst="rect">
            <a:avLst/>
          </a:prstGeom>
        </p:spPr>
        <p:txBody>
          <a:bodyPr anchor="ctr"/>
          <a:lstStyle>
            <a:lvl1pPr>
              <a:defRPr b="1" sz="3200">
                <a:latin typeface="+mj-lt"/>
                <a:ea typeface="+mj-ea"/>
                <a:cs typeface="+mj-cs"/>
                <a:sym typeface="Helvetica"/>
              </a:defRPr>
            </a:lvl1pPr>
          </a:lstStyle>
          <a:p>
            <a:pPr/>
            <a:r>
              <a:t>Revenue Recognition Illustrated (scenario 3)</a:t>
            </a:r>
          </a:p>
        </p:txBody>
      </p:sp>
      <p:sp>
        <p:nvSpPr>
          <p:cNvPr id="556" name="Slide Number Placeholder 3"/>
          <p:cNvSpPr txBox="1"/>
          <p:nvPr>
            <p:ph type="sldNum" sz="quarter" idx="2"/>
          </p:nvPr>
        </p:nvSpPr>
        <p:spPr>
          <a:xfrm>
            <a:off x="11337154" y="638947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aphicFrame>
        <p:nvGraphicFramePr>
          <p:cNvPr id="557" name="Table 5"/>
          <p:cNvGraphicFramePr/>
          <p:nvPr/>
        </p:nvGraphicFramePr>
        <p:xfrm>
          <a:off x="650815" y="1616348"/>
          <a:ext cx="10890371" cy="407924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357747"/>
                <a:gridCol w="4475018"/>
                <a:gridCol w="701457"/>
                <a:gridCol w="2178074"/>
                <a:gridCol w="2178074"/>
              </a:tblGrid>
              <a:tr h="370840">
                <a:tc gridSpan="5">
                  <a:txBody>
                    <a:bodyPr/>
                    <a:lstStyle/>
                    <a:p>
                      <a:pPr algn="l" defTabSz="457200">
                        <a:defRPr sz="1600">
                          <a:solidFill>
                            <a:srgbClr val="002060"/>
                          </a:solidFill>
                        </a:defRPr>
                      </a:pPr>
                      <a:r>
                        <a:t>When a cash deposit or advance payment is obtained </a:t>
                      </a:r>
                      <a:r>
                        <a:rPr i="1"/>
                        <a:t>before</a:t>
                      </a:r>
                      <a:r>
                        <a:t> revenue is earned.</a:t>
                      </a:r>
                    </a:p>
                  </a:txBody>
                  <a:tcPr marL="45720" marR="45720" marT="45720" marB="45720" anchor="t" anchorCtr="0" horzOverflow="overflow">
                    <a:solidFill>
                      <a:srgbClr val="DBE1F3"/>
                    </a:solidFill>
                  </a:tcPr>
                </a:tc>
                <a:tc hMerge="1">
                  <a:tcPr/>
                </a:tc>
                <a:tc hMerge="1">
                  <a:tcPr/>
                </a:tc>
                <a:tc hMerge="1">
                  <a:tcPr/>
                </a:tc>
                <a:tc hMerge="1">
                  <a:tcPr/>
                </a:tc>
              </a:tr>
              <a:tr h="370840">
                <a:tc>
                  <a:txBody>
                    <a:bodyPr/>
                    <a:lstStyle/>
                    <a:p>
                      <a:pPr algn="ctr" defTabSz="457200">
                        <a:defRPr sz="1800"/>
                      </a:pPr>
                      <a:r>
                        <a:t>Date</a:t>
                      </a:r>
                    </a:p>
                  </a:txBody>
                  <a:tcPr marL="45720" marR="45720" marT="45720" marB="45720" anchor="t" anchorCtr="0" horzOverflow="overflow"/>
                </a:tc>
                <a:tc>
                  <a:txBody>
                    <a:bodyPr/>
                    <a:lstStyle/>
                    <a:p>
                      <a:pPr algn="l" defTabSz="457200">
                        <a:defRPr sz="1800"/>
                      </a:pPr>
                      <a:r>
                        <a:t>Account/Explanation</a:t>
                      </a:r>
                    </a:p>
                  </a:txBody>
                  <a:tcPr marL="45720" marR="45720" marT="45720" marB="45720" anchor="t" anchorCtr="0" horzOverflow="overflow"/>
                </a:tc>
                <a:tc>
                  <a:txBody>
                    <a:bodyPr/>
                    <a:lstStyle/>
                    <a:p>
                      <a:pPr algn="ctr" defTabSz="457200">
                        <a:defRPr sz="1800"/>
                      </a:pPr>
                      <a:r>
                        <a:t>R</a:t>
                      </a:r>
                    </a:p>
                  </a:txBody>
                  <a:tcPr marL="45720" marR="45720" marT="45720" marB="45720" anchor="t" anchorCtr="0" horzOverflow="overflow"/>
                </a:tc>
                <a:tc>
                  <a:txBody>
                    <a:bodyPr/>
                    <a:lstStyle/>
                    <a:p>
                      <a:pPr algn="ctr" defTabSz="457200">
                        <a:defRPr sz="1800"/>
                      </a:pPr>
                      <a:r>
                        <a:t>Debit</a:t>
                      </a:r>
                    </a:p>
                  </a:txBody>
                  <a:tcPr marL="45720" marR="45720" marT="45720" marB="45720" anchor="t" anchorCtr="0" horzOverflow="overflow"/>
                </a:tc>
                <a:tc>
                  <a:txBody>
                    <a:bodyPr/>
                    <a:lstStyle/>
                    <a:p>
                      <a:pPr algn="ctr" defTabSz="457200">
                        <a:defRPr sz="1800"/>
                      </a:pPr>
                      <a:r>
                        <a:t>Credit</a:t>
                      </a: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r>
                        <a:t>To recognize cash receipt and deferred revenue incurred on (date).</a:t>
                      </a: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gridSpan="5">
                  <a:txBody>
                    <a:bodyPr/>
                    <a:lstStyle/>
                    <a:p>
                      <a:pPr algn="l" defTabSz="457200">
                        <a:defRPr sz="1800"/>
                      </a:pPr>
                    </a:p>
                  </a:txBody>
                  <a:tcPr marL="45720" marR="45720" marT="45720" marB="45720" anchor="t" anchorCtr="0" horzOverflow="overflow">
                    <a:solidFill>
                      <a:srgbClr val="FFFFFF"/>
                    </a:solidFill>
                  </a:tcPr>
                </a:tc>
                <a:tc hMerge="1">
                  <a:tcPr/>
                </a:tc>
                <a:tc hMerge="1">
                  <a:tcPr/>
                </a:tc>
                <a:tc hMerge="1">
                  <a:tcPr/>
                </a:tc>
                <a:tc hMerge="1">
                  <a:tcPr/>
                </a:tc>
              </a:tr>
              <a:tr h="370840">
                <a:tc gridSpan="5">
                  <a:txBody>
                    <a:bodyPr/>
                    <a:lstStyle/>
                    <a:p>
                      <a:pPr algn="l" defTabSz="457200">
                        <a:defRPr sz="1800"/>
                      </a:pPr>
                      <a:r>
                        <a:rPr b="1" sz="1600">
                          <a:solidFill>
                            <a:srgbClr val="002060"/>
                          </a:solidFill>
                        </a:rPr>
                        <a:t>Revenue is not recognized until the services have been performed. At that time, the following entry is made:</a:t>
                      </a:r>
                    </a:p>
                  </a:txBody>
                  <a:tcPr marL="45720" marR="45720" marT="45720" marB="45720" anchor="t" anchorCtr="0" horzOverflow="overflow">
                    <a:solidFill>
                      <a:srgbClr val="DBE1F3"/>
                    </a:solidFill>
                  </a:tcPr>
                </a:tc>
                <a:tc hMerge="1">
                  <a:tcPr/>
                </a:tc>
                <a:tc hMerge="1">
                  <a:tcPr/>
                </a:tc>
                <a:tc hMerge="1">
                  <a:tcPr/>
                </a:tc>
                <a:tc hMerge="1">
                  <a:tcPr/>
                </a:tc>
              </a:tr>
              <a:tr h="370840">
                <a:tc>
                  <a:txBody>
                    <a:bodyPr/>
                    <a:lstStyle/>
                    <a:p>
                      <a:pPr algn="ctr" defTabSz="457200">
                        <a:defRPr sz="1800"/>
                      </a:pPr>
                      <a:r>
                        <a:t>Date</a:t>
                      </a:r>
                    </a:p>
                  </a:txBody>
                  <a:tcPr marL="45720" marR="45720" marT="45720" marB="45720" anchor="t" anchorCtr="0" horzOverflow="overflow"/>
                </a:tc>
                <a:tc>
                  <a:txBody>
                    <a:bodyPr/>
                    <a:lstStyle/>
                    <a:p>
                      <a:pPr algn="l" defTabSz="457200">
                        <a:defRPr sz="1800"/>
                      </a:pPr>
                      <a:r>
                        <a:t>Account/Explanation</a:t>
                      </a:r>
                    </a:p>
                  </a:txBody>
                  <a:tcPr marL="45720" marR="45720" marT="45720" marB="45720" anchor="t" anchorCtr="0" horzOverflow="overflow"/>
                </a:tc>
                <a:tc>
                  <a:txBody>
                    <a:bodyPr/>
                    <a:lstStyle/>
                    <a:p>
                      <a:pPr algn="ctr" defTabSz="457200">
                        <a:defRPr sz="1800"/>
                      </a:pPr>
                      <a:r>
                        <a:t>R</a:t>
                      </a:r>
                    </a:p>
                  </a:txBody>
                  <a:tcPr marL="45720" marR="45720" marT="45720" marB="45720" anchor="t" anchorCtr="0" horzOverflow="overflow"/>
                </a:tc>
                <a:tc>
                  <a:txBody>
                    <a:bodyPr/>
                    <a:lstStyle/>
                    <a:p>
                      <a:pPr algn="ctr" defTabSz="457200">
                        <a:defRPr sz="1800"/>
                      </a:pPr>
                      <a:r>
                        <a:t>Debit</a:t>
                      </a:r>
                    </a:p>
                  </a:txBody>
                  <a:tcPr marL="45720" marR="45720" marT="45720" marB="45720" anchor="t" anchorCtr="0" horzOverflow="overflow"/>
                </a:tc>
                <a:tc>
                  <a:txBody>
                    <a:bodyPr/>
                    <a:lstStyle/>
                    <a:p>
                      <a:pPr algn="ctr" defTabSz="457200">
                        <a:defRPr sz="1800"/>
                      </a:pPr>
                      <a:r>
                        <a:t>Credit</a:t>
                      </a: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ctr"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r h="370840">
                <a:tc>
                  <a:txBody>
                    <a:bodyPr/>
                    <a:lstStyle/>
                    <a:p>
                      <a:pPr algn="l" defTabSz="457200">
                        <a:defRPr sz="1800"/>
                      </a:pPr>
                    </a:p>
                  </a:txBody>
                  <a:tcPr marL="45720" marR="45720" marT="45720" marB="45720" anchor="t" anchorCtr="0" horzOverflow="overflow"/>
                </a:tc>
                <a:tc>
                  <a:txBody>
                    <a:bodyPr/>
                    <a:lstStyle/>
                    <a:p>
                      <a:pPr algn="l" defTabSz="457200">
                        <a:defRPr sz="1800"/>
                      </a:pPr>
                      <a:r>
                        <a:t>To record revenue earned on (date)</a:t>
                      </a: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c>
                  <a:txBody>
                    <a:bodyPr/>
                    <a:lstStyle/>
                    <a:p>
                      <a:pPr algn="l" defTabSz="457200">
                        <a:defRPr sz="1800"/>
                      </a:pPr>
                    </a:p>
                  </a:txBody>
                  <a:tcPr marL="45720" marR="45720" marT="45720" marB="45720" anchor="t" anchorCtr="0" horzOverflow="overflow"/>
                </a:tc>
              </a:tr>
            </a:tbl>
          </a:graphicData>
        </a:graphic>
      </p:graphicFrame>
      <p:sp>
        <p:nvSpPr>
          <p:cNvPr id="558" name="Rectangle 2"/>
          <p:cNvSpPr txBox="1"/>
          <p:nvPr/>
        </p:nvSpPr>
        <p:spPr>
          <a:xfrm>
            <a:off x="696534" y="6078489"/>
            <a:ext cx="10738048"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85750" indent="-285750">
              <a:buSzPct val="100000"/>
              <a:buFont typeface="Arial"/>
              <a:buChar char="•"/>
            </a:pPr>
            <a:r>
              <a:t>Revenue is recognized in the _____ journal entry (the credit to revenue), after the receipt of cash. </a:t>
            </a:r>
          </a:p>
          <a:p>
            <a:pPr marL="285750" indent="-285750">
              <a:buSzPct val="100000"/>
              <a:buFont typeface="Arial"/>
              <a:buChar char="•"/>
            </a:pPr>
            <a:r>
              <a:t>The ______ journal entry has no effect on revenue.</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0"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aphicFrame>
        <p:nvGraphicFramePr>
          <p:cNvPr id="561" name="Table 4"/>
          <p:cNvGraphicFramePr/>
          <p:nvPr/>
        </p:nvGraphicFramePr>
        <p:xfrm>
          <a:off x="485729" y="1784376"/>
          <a:ext cx="11220541" cy="3051575"/>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3347234"/>
                <a:gridCol w="3557650"/>
                <a:gridCol w="4315656"/>
              </a:tblGrid>
              <a:tr h="619263">
                <a:tc>
                  <a:txBody>
                    <a:bodyPr/>
                    <a:lstStyle/>
                    <a:p>
                      <a:pPr algn="l" defTabSz="457200">
                        <a:defRPr sz="2000"/>
                      </a:pPr>
                    </a:p>
                  </a:txBody>
                  <a:tcPr marL="45720" marR="45720" marT="45720" marB="45720" anchor="ctr" anchorCtr="0" horzOverflow="overflow"/>
                </a:tc>
                <a:tc>
                  <a:txBody>
                    <a:bodyPr/>
                    <a:lstStyle/>
                    <a:p>
                      <a:pPr algn="l" defTabSz="457200">
                        <a:defRPr b="0" sz="1800">
                          <a:solidFill>
                            <a:srgbClr val="000000"/>
                          </a:solidFill>
                        </a:defRPr>
                      </a:pPr>
                      <a:r>
                        <a:rPr b="1" sz="2000">
                          <a:solidFill>
                            <a:srgbClr val="FFFFFF"/>
                          </a:solidFill>
                        </a:rPr>
                        <a:t>Revenues have been earned</a:t>
                      </a:r>
                    </a:p>
                  </a:txBody>
                  <a:tcPr marL="45720" marR="45720" marT="45720" marB="45720" anchor="ctr" anchorCtr="0" horzOverflow="overflow"/>
                </a:tc>
                <a:tc>
                  <a:txBody>
                    <a:bodyPr/>
                    <a:lstStyle/>
                    <a:p>
                      <a:pPr algn="l" defTabSz="457200">
                        <a:defRPr sz="2000"/>
                      </a:pPr>
                      <a:r>
                        <a:t>Revenues </a:t>
                      </a:r>
                      <a:r>
                        <a:rPr u="sng"/>
                        <a:t>not</a:t>
                      </a:r>
                      <a:r>
                        <a:t> yet earned</a:t>
                      </a:r>
                    </a:p>
                  </a:txBody>
                  <a:tcPr marL="45720" marR="45720" marT="45720" marB="45720" anchor="ctr" anchorCtr="0" horzOverflow="overflow"/>
                </a:tc>
              </a:tr>
              <a:tr h="1433326">
                <a:tc>
                  <a:txBody>
                    <a:bodyPr/>
                    <a:lstStyle/>
                    <a:p>
                      <a:pPr algn="l" defTabSz="457200">
                        <a:lnSpc>
                          <a:spcPct val="120000"/>
                        </a:lnSpc>
                        <a:defRPr sz="1800"/>
                      </a:pPr>
                      <a:r>
                        <a:rPr sz="2000"/>
                        <a:t>Cash payments have been received from customers.</a:t>
                      </a:r>
                    </a:p>
                  </a:txBody>
                  <a:tcPr marL="45720" marR="45720" marT="45720" marB="45720" anchor="ctr" anchorCtr="0" horzOverflow="overflow"/>
                </a:tc>
                <a:tc>
                  <a:txBody>
                    <a:bodyPr/>
                    <a:lstStyle/>
                    <a:p>
                      <a:pPr algn="l" defTabSz="457200">
                        <a:lnSpc>
                          <a:spcPct val="120000"/>
                        </a:lnSpc>
                        <a:defRPr sz="1800"/>
                      </a:pPr>
                      <a:r>
                        <a:rPr sz="2000"/>
                        <a:t>Revenues should be recognized (debit ______/credit _______)</a:t>
                      </a:r>
                    </a:p>
                  </a:txBody>
                  <a:tcPr marL="45720" marR="45720" marT="45720" marB="45720" anchor="ctr" anchorCtr="0" horzOverflow="overflow"/>
                </a:tc>
                <a:tc>
                  <a:txBody>
                    <a:bodyPr/>
                    <a:lstStyle/>
                    <a:p>
                      <a:pPr algn="l" defTabSz="457200">
                        <a:lnSpc>
                          <a:spcPct val="120000"/>
                        </a:lnSpc>
                        <a:defRPr sz="2000"/>
                      </a:pPr>
                      <a:r>
                        <a:t>Revenue should </a:t>
                      </a:r>
                      <a:r>
                        <a:rPr b="1"/>
                        <a:t>not</a:t>
                      </a:r>
                      <a:r>
                        <a:t> be recognized; </a:t>
                      </a:r>
                    </a:p>
                    <a:p>
                      <a:pPr algn="l" defTabSz="457200">
                        <a:lnSpc>
                          <a:spcPct val="120000"/>
                        </a:lnSpc>
                        <a:defRPr sz="2000"/>
                      </a:pPr>
                      <a:r>
                        <a:t>A __________ is created (called unearned revenue or deferred revenue)</a:t>
                      </a:r>
                    </a:p>
                  </a:txBody>
                  <a:tcPr marL="45720" marR="45720" marT="45720" marB="45720" anchor="ctr" anchorCtr="0" horzOverflow="overflow"/>
                </a:tc>
              </a:tr>
              <a:tr h="998984">
                <a:tc>
                  <a:txBody>
                    <a:bodyPr/>
                    <a:lstStyle/>
                    <a:p>
                      <a:pPr algn="l" defTabSz="457200">
                        <a:lnSpc>
                          <a:spcPct val="120000"/>
                        </a:lnSpc>
                        <a:defRPr sz="2000"/>
                      </a:pPr>
                      <a:r>
                        <a:t>Cash payments have </a:t>
                      </a:r>
                      <a:r>
                        <a:rPr b="1" u="sng"/>
                        <a:t>not</a:t>
                      </a:r>
                      <a:r>
                        <a:t> been received from customers.</a:t>
                      </a:r>
                    </a:p>
                  </a:txBody>
                  <a:tcPr marL="45720" marR="45720" marT="45720" marB="45720" anchor="ctr" anchorCtr="0" horzOverflow="overflow"/>
                </a:tc>
                <a:tc>
                  <a:txBody>
                    <a:bodyPr/>
                    <a:lstStyle/>
                    <a:p>
                      <a:pPr algn="l" defTabSz="457200">
                        <a:lnSpc>
                          <a:spcPct val="120000"/>
                        </a:lnSpc>
                        <a:defRPr sz="1800"/>
                      </a:pPr>
                      <a:r>
                        <a:rPr sz="2000"/>
                        <a:t>Revenues should be recognized (debit ______/credit _______)</a:t>
                      </a:r>
                    </a:p>
                  </a:txBody>
                  <a:tcPr marL="45720" marR="45720" marT="45720" marB="45720" anchor="ctr" anchorCtr="0" horzOverflow="overflow"/>
                </a:tc>
                <a:tc>
                  <a:txBody>
                    <a:bodyPr/>
                    <a:lstStyle/>
                    <a:p>
                      <a:pPr algn="l" defTabSz="457200">
                        <a:lnSpc>
                          <a:spcPct val="120000"/>
                        </a:lnSpc>
                        <a:defRPr sz="1800"/>
                      </a:pPr>
                      <a:r>
                        <a:rPr sz="2000"/>
                        <a:t>No transaction and no journal entry</a:t>
                      </a:r>
                    </a:p>
                  </a:txBody>
                  <a:tcPr marL="45720" marR="45720" marT="45720" marB="45720" anchor="ctr" anchorCtr="0" horzOverflow="overflow"/>
                </a:tc>
              </a:tr>
            </a:tbl>
          </a:graphicData>
        </a:graphic>
      </p:graphicFrame>
      <p:sp>
        <p:nvSpPr>
          <p:cNvPr id="562" name="Title 1"/>
          <p:cNvSpPr txBox="1"/>
          <p:nvPr>
            <p:ph type="title"/>
          </p:nvPr>
        </p:nvSpPr>
        <p:spPr>
          <a:xfrm>
            <a:off x="581192" y="589032"/>
            <a:ext cx="11029616" cy="1188721"/>
          </a:xfrm>
          <a:prstGeom prst="rect">
            <a:avLst/>
          </a:prstGeom>
        </p:spPr>
        <p:txBody>
          <a:bodyPr anchor="ctr"/>
          <a:lstStyle>
            <a:lvl1pPr>
              <a:defRPr b="1" sz="3200">
                <a:latin typeface="+mj-lt"/>
                <a:ea typeface="+mj-ea"/>
                <a:cs typeface="+mj-cs"/>
                <a:sym typeface="Helvetica"/>
              </a:defRPr>
            </a:lvl1pPr>
          </a:lstStyle>
          <a:p>
            <a:pPr/>
            <a:r>
              <a:t>Revenue Recognition: summary</a:t>
            </a:r>
          </a:p>
        </p:txBody>
      </p:sp>
      <p:grpSp>
        <p:nvGrpSpPr>
          <p:cNvPr id="572" name="Group 5"/>
          <p:cNvGrpSpPr/>
          <p:nvPr/>
        </p:nvGrpSpPr>
        <p:grpSpPr>
          <a:xfrm>
            <a:off x="4586130" y="5671132"/>
            <a:ext cx="3035088" cy="570217"/>
            <a:chOff x="0" y="0"/>
            <a:chExt cx="3035086" cy="570216"/>
          </a:xfrm>
        </p:grpSpPr>
        <p:grpSp>
          <p:nvGrpSpPr>
            <p:cNvPr id="569" name="Group 7"/>
            <p:cNvGrpSpPr/>
            <p:nvPr/>
          </p:nvGrpSpPr>
          <p:grpSpPr>
            <a:xfrm>
              <a:off x="0" y="-1"/>
              <a:ext cx="3035087" cy="570218"/>
              <a:chOff x="0" y="0"/>
              <a:chExt cx="3035086" cy="570216"/>
            </a:xfrm>
          </p:grpSpPr>
          <p:sp>
            <p:nvSpPr>
              <p:cNvPr id="563" name="TextBox 10"/>
              <p:cNvSpPr txBox="1"/>
              <p:nvPr/>
            </p:nvSpPr>
            <p:spPr>
              <a:xfrm>
                <a:off x="0" y="0"/>
                <a:ext cx="3035087" cy="370840"/>
              </a:xfrm>
              <a:prstGeom prst="rect">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p>
                <a:pPr>
                  <a:defRPr u="sng">
                    <a:solidFill>
                      <a:srgbClr val="002060"/>
                    </a:solidFill>
                  </a:defRPr>
                </a:pPr>
                <a:r>
                  <a:t>  A  </a:t>
                </a:r>
                <a:r>
                  <a:rPr u="none"/>
                  <a:t> | </a:t>
                </a:r>
                <a:r>
                  <a:t>  L  </a:t>
                </a:r>
                <a:r>
                  <a:rPr u="none"/>
                  <a:t>  </a:t>
                </a:r>
                <a:r>
                  <a:t> Eq  </a:t>
                </a:r>
                <a:r>
                  <a:rPr u="none"/>
                  <a:t> -  </a:t>
                </a:r>
                <a:r>
                  <a:t>  R  </a:t>
                </a:r>
                <a:r>
                  <a:rPr u="none"/>
                  <a:t> | </a:t>
                </a:r>
                <a:r>
                  <a:t>  Ex  </a:t>
                </a:r>
              </a:p>
            </p:txBody>
          </p:sp>
          <p:sp>
            <p:nvSpPr>
              <p:cNvPr id="564" name="TextBox 11"/>
              <p:cNvSpPr txBox="1"/>
              <p:nvPr/>
            </p:nvSpPr>
            <p:spPr>
              <a:xfrm>
                <a:off x="190838" y="173976"/>
                <a:ext cx="170122"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65" name="TextBox 12"/>
              <p:cNvSpPr txBox="1"/>
              <p:nvPr/>
            </p:nvSpPr>
            <p:spPr>
              <a:xfrm>
                <a:off x="773006" y="173976"/>
                <a:ext cx="170122"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66" name="TextBox 13"/>
              <p:cNvSpPr txBox="1"/>
              <p:nvPr/>
            </p:nvSpPr>
            <p:spPr>
              <a:xfrm>
                <a:off x="1282023" y="170928"/>
                <a:ext cx="170121"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67" name="TextBox 14"/>
              <p:cNvSpPr txBox="1"/>
              <p:nvPr/>
            </p:nvSpPr>
            <p:spPr>
              <a:xfrm>
                <a:off x="1955631" y="167880"/>
                <a:ext cx="170121"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sp>
            <p:nvSpPr>
              <p:cNvPr id="568" name="TextBox 15"/>
              <p:cNvSpPr txBox="1"/>
              <p:nvPr/>
            </p:nvSpPr>
            <p:spPr>
              <a:xfrm>
                <a:off x="2574375" y="164832"/>
                <a:ext cx="170121" cy="396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sz="2000">
                    <a:solidFill>
                      <a:srgbClr val="002060"/>
                    </a:solidFill>
                  </a:defRPr>
                </a:lvl1pPr>
              </a:lstStyle>
              <a:p>
                <a:pPr/>
                <a:r>
                  <a:t>|</a:t>
                </a:r>
              </a:p>
            </p:txBody>
          </p:sp>
        </p:grpSp>
        <p:sp>
          <p:nvSpPr>
            <p:cNvPr id="570" name="TextBox 8"/>
            <p:cNvSpPr txBox="1"/>
            <p:nvPr/>
          </p:nvSpPr>
          <p:spPr>
            <a:xfrm>
              <a:off x="68505" y="212027"/>
              <a:ext cx="269341" cy="3581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a:solidFill>
                    <a:srgbClr val="C00000"/>
                  </a:solidFill>
                </a:defRPr>
              </a:lvl1pPr>
            </a:lstStyle>
            <a:p>
              <a:pPr/>
              <a:r>
                <a:t>↑</a:t>
              </a:r>
            </a:p>
          </p:txBody>
        </p:sp>
        <p:sp>
          <p:nvSpPr>
            <p:cNvPr id="571" name="TextBox 9"/>
            <p:cNvSpPr txBox="1"/>
            <p:nvPr/>
          </p:nvSpPr>
          <p:spPr>
            <a:xfrm>
              <a:off x="2424075" y="210201"/>
              <a:ext cx="269340" cy="3581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a:solidFill>
                    <a:srgbClr val="C00000"/>
                  </a:solidFill>
                </a:defRPr>
              </a:lvl1pPr>
            </a:lstStyle>
            <a:p>
              <a:pPr/>
              <a:r>
                <a:t>↑</a:t>
              </a:r>
            </a:p>
          </p:txBody>
        </p:sp>
      </p:gr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4" name="Content Placeholder 2"/>
          <p:cNvSpPr txBox="1"/>
          <p:nvPr>
            <p:ph type="body" idx="1"/>
          </p:nvPr>
        </p:nvSpPr>
        <p:spPr>
          <a:xfrm>
            <a:off x="581191" y="2497872"/>
            <a:ext cx="11029617" cy="3477478"/>
          </a:xfrm>
          <a:prstGeom prst="rect">
            <a:avLst/>
          </a:prstGeom>
        </p:spPr>
        <p:txBody>
          <a:bodyPr/>
          <a:lstStyle>
            <a:lvl1pPr marL="0" indent="0" algn="ctr">
              <a:spcBef>
                <a:spcPts val="1000"/>
              </a:spcBef>
              <a:buSzTx/>
              <a:buFont typeface="Wingdings 2"/>
              <a:buNone/>
              <a:defRPr b="1" sz="4400"/>
            </a:lvl1pPr>
          </a:lstStyle>
          <a:p>
            <a:pPr/>
            <a:r>
              <a:t>EXPENSE MATCHING</a:t>
            </a:r>
          </a:p>
        </p:txBody>
      </p:sp>
      <p:sp>
        <p:nvSpPr>
          <p:cNvPr id="575"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7" name="Title 1"/>
          <p:cNvSpPr txBox="1"/>
          <p:nvPr>
            <p:ph type="title"/>
          </p:nvPr>
        </p:nvSpPr>
        <p:spPr>
          <a:xfrm>
            <a:off x="581192" y="702155"/>
            <a:ext cx="11029616" cy="1188721"/>
          </a:xfrm>
          <a:prstGeom prst="rect">
            <a:avLst/>
          </a:prstGeom>
        </p:spPr>
        <p:txBody>
          <a:bodyPr anchor="ctr"/>
          <a:lstStyle>
            <a:lvl1pPr>
              <a:defRPr b="1" sz="3200">
                <a:latin typeface="+mj-lt"/>
                <a:ea typeface="+mj-ea"/>
                <a:cs typeface="+mj-cs"/>
                <a:sym typeface="Helvetica"/>
              </a:defRPr>
            </a:lvl1pPr>
          </a:lstStyle>
          <a:p>
            <a:pPr/>
            <a:r>
              <a:t>Expense Matching Principle</a:t>
            </a:r>
          </a:p>
        </p:txBody>
      </p:sp>
      <p:sp>
        <p:nvSpPr>
          <p:cNvPr id="578" name="Content Placeholder 2"/>
          <p:cNvSpPr txBox="1"/>
          <p:nvPr>
            <p:ph type="body" sz="half" idx="1"/>
          </p:nvPr>
        </p:nvSpPr>
        <p:spPr>
          <a:xfrm>
            <a:off x="581191" y="1890876"/>
            <a:ext cx="11029617" cy="2662271"/>
          </a:xfrm>
          <a:prstGeom prst="rect">
            <a:avLst/>
          </a:prstGeom>
        </p:spPr>
        <p:txBody>
          <a:bodyPr/>
          <a:lstStyle/>
          <a:p>
            <a:pPr>
              <a:buChar char="•"/>
              <a:defRPr sz="2400">
                <a:latin typeface="+mj-lt"/>
                <a:ea typeface="+mj-ea"/>
                <a:cs typeface="+mj-cs"/>
                <a:sym typeface="Helvetica"/>
              </a:defRPr>
            </a:pPr>
            <a:r>
              <a:t>The matching principle requires that expenses be matched with revenues. </a:t>
            </a:r>
          </a:p>
          <a:p>
            <a:pPr>
              <a:buChar char="•"/>
              <a:defRPr sz="2400">
                <a:latin typeface="+mj-lt"/>
                <a:ea typeface="+mj-ea"/>
                <a:cs typeface="+mj-cs"/>
                <a:sym typeface="Helvetica"/>
              </a:defRPr>
            </a:pPr>
            <a:r>
              <a:t>Examples:</a:t>
            </a:r>
          </a:p>
        </p:txBody>
      </p:sp>
      <p:sp>
        <p:nvSpPr>
          <p:cNvPr id="579" name="Slide Number Placeholder 4"/>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582" name="Content Placeholder 2"/>
          <p:cNvGrpSpPr/>
          <p:nvPr/>
        </p:nvGrpSpPr>
        <p:grpSpPr>
          <a:xfrm>
            <a:off x="705310" y="3222011"/>
            <a:ext cx="5158163" cy="1896744"/>
            <a:chOff x="0" y="0"/>
            <a:chExt cx="5158161" cy="1896742"/>
          </a:xfrm>
        </p:grpSpPr>
        <p:sp>
          <p:nvSpPr>
            <p:cNvPr id="580" name="Rectangle"/>
            <p:cNvSpPr/>
            <p:nvPr/>
          </p:nvSpPr>
          <p:spPr>
            <a:xfrm>
              <a:off x="-1" y="0"/>
              <a:ext cx="5158163" cy="1896743"/>
            </a:xfrm>
            <a:prstGeom prst="rect">
              <a:avLst/>
            </a:prstGeom>
            <a:noFill/>
            <a:ln w="9525" cap="flat">
              <a:solidFill>
                <a:srgbClr val="0070C0"/>
              </a:solidFill>
              <a:prstDash val="solid"/>
              <a:round/>
            </a:ln>
            <a:effectLst/>
          </p:spPr>
          <p:txBody>
            <a:bodyPr wrap="square" lIns="45719" tIns="45719" rIns="45719" bIns="45719" numCol="1" anchor="t">
              <a:noAutofit/>
            </a:bodyPr>
            <a:lstStyle/>
            <a:p>
              <a:pPr defTabSz="457200">
                <a:spcBef>
                  <a:spcPts val="600"/>
                </a:spcBef>
                <a:defRPr sz="2400">
                  <a:solidFill>
                    <a:srgbClr val="404040"/>
                  </a:solidFill>
                </a:defRPr>
              </a:pPr>
            </a:p>
          </p:txBody>
        </p:sp>
        <p:sp>
          <p:nvSpPr>
            <p:cNvPr id="581" name="Example 1…"/>
            <p:cNvSpPr txBox="1"/>
            <p:nvPr/>
          </p:nvSpPr>
          <p:spPr>
            <a:xfrm>
              <a:off x="50482" y="4762"/>
              <a:ext cx="5057197" cy="161983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lvl="1" indent="65088" defTabSz="457200">
                <a:spcBef>
                  <a:spcPts val="600"/>
                </a:spcBef>
                <a:defRPr sz="2000">
                  <a:solidFill>
                    <a:srgbClr val="404040"/>
                  </a:solidFill>
                  <a:latin typeface="Arial"/>
                  <a:ea typeface="Arial"/>
                  <a:cs typeface="Arial"/>
                  <a:sym typeface="Arial"/>
                </a:defRPr>
              </a:pPr>
              <a:r>
                <a:t>Example 1</a:t>
              </a:r>
              <a:endParaRPr sz="2400"/>
            </a:p>
            <a:p>
              <a:pPr lvl="1" indent="65088" defTabSz="457200">
                <a:spcBef>
                  <a:spcPts val="600"/>
                </a:spcBef>
                <a:defRPr sz="2000">
                  <a:solidFill>
                    <a:srgbClr val="404040"/>
                  </a:solidFill>
                  <a:latin typeface="Arial"/>
                  <a:ea typeface="Arial"/>
                  <a:cs typeface="Arial"/>
                  <a:sym typeface="Arial"/>
                </a:defRPr>
              </a:pPr>
              <a:r>
                <a:t>Wages to employees are reported as an </a:t>
              </a:r>
              <a:r>
                <a:rPr u="sng"/>
                <a:t>expense</a:t>
              </a:r>
              <a:r>
                <a:t> in the week when the employees worked and </a:t>
              </a:r>
              <a:r>
                <a:rPr b="1" i="1"/>
                <a:t>not</a:t>
              </a:r>
              <a:r>
                <a:t> in the week when the employees are paid. </a:t>
              </a:r>
            </a:p>
          </p:txBody>
        </p:sp>
      </p:grpSp>
      <p:grpSp>
        <p:nvGrpSpPr>
          <p:cNvPr id="585" name="Content Placeholder 2"/>
          <p:cNvGrpSpPr/>
          <p:nvPr/>
        </p:nvGrpSpPr>
        <p:grpSpPr>
          <a:xfrm>
            <a:off x="6328529" y="3222011"/>
            <a:ext cx="5158163" cy="1896744"/>
            <a:chOff x="0" y="0"/>
            <a:chExt cx="5158161" cy="1896742"/>
          </a:xfrm>
        </p:grpSpPr>
        <p:sp>
          <p:nvSpPr>
            <p:cNvPr id="583" name="Rectangle"/>
            <p:cNvSpPr/>
            <p:nvPr/>
          </p:nvSpPr>
          <p:spPr>
            <a:xfrm>
              <a:off x="-1" y="0"/>
              <a:ext cx="5158163" cy="1896743"/>
            </a:xfrm>
            <a:prstGeom prst="rect">
              <a:avLst/>
            </a:prstGeom>
            <a:noFill/>
            <a:ln w="9525" cap="flat">
              <a:solidFill>
                <a:srgbClr val="0070C0"/>
              </a:solidFill>
              <a:prstDash val="solid"/>
              <a:round/>
            </a:ln>
            <a:effectLst/>
          </p:spPr>
          <p:txBody>
            <a:bodyPr wrap="square" lIns="45719" tIns="45719" rIns="45719" bIns="45719" numCol="1" anchor="t">
              <a:noAutofit/>
            </a:bodyPr>
            <a:lstStyle/>
            <a:p>
              <a:pPr defTabSz="457200">
                <a:spcBef>
                  <a:spcPts val="600"/>
                </a:spcBef>
                <a:defRPr sz="2400">
                  <a:solidFill>
                    <a:srgbClr val="404040"/>
                  </a:solidFill>
                </a:defRPr>
              </a:pPr>
            </a:p>
          </p:txBody>
        </p:sp>
        <p:sp>
          <p:nvSpPr>
            <p:cNvPr id="584" name="Example 2…"/>
            <p:cNvSpPr txBox="1"/>
            <p:nvPr/>
          </p:nvSpPr>
          <p:spPr>
            <a:xfrm>
              <a:off x="50482" y="4762"/>
              <a:ext cx="5057197" cy="161983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lvl="1" indent="65088" defTabSz="457200">
                <a:spcBef>
                  <a:spcPts val="600"/>
                </a:spcBef>
                <a:defRPr sz="2000">
                  <a:solidFill>
                    <a:srgbClr val="404040"/>
                  </a:solidFill>
                  <a:latin typeface="Arial"/>
                  <a:ea typeface="Arial"/>
                  <a:cs typeface="Arial"/>
                  <a:sym typeface="Arial"/>
                </a:defRPr>
              </a:pPr>
              <a:r>
                <a:t>Example 2</a:t>
              </a:r>
              <a:endParaRPr sz="2400"/>
            </a:p>
            <a:p>
              <a:pPr lvl="1" indent="65088" defTabSz="457200">
                <a:spcBef>
                  <a:spcPts val="600"/>
                </a:spcBef>
                <a:defRPr sz="2000">
                  <a:solidFill>
                    <a:srgbClr val="404040"/>
                  </a:solidFill>
                  <a:latin typeface="Arial"/>
                  <a:ea typeface="Arial"/>
                  <a:cs typeface="Arial"/>
                  <a:sym typeface="Arial"/>
                </a:defRPr>
              </a:pPr>
              <a:r>
                <a:t>If a company agrees to give its employees 1% of its 2019 revenues as a bonus on January 15, 2020, the company should report the bonus as an expense in ______.</a:t>
              </a:r>
            </a:p>
          </p:txBody>
        </p:sp>
      </p:gr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7" name="TextBox 5"/>
          <p:cNvSpPr txBox="1"/>
          <p:nvPr/>
        </p:nvSpPr>
        <p:spPr>
          <a:xfrm>
            <a:off x="726509" y="2017998"/>
            <a:ext cx="5044239" cy="964566"/>
          </a:xfrm>
          <a:prstGeom prst="rect">
            <a:avLst/>
          </a:prstGeom>
          <a:ln>
            <a:solidFill>
              <a:srgbClr val="0070C0"/>
            </a:solidFill>
          </a:ln>
          <a:extLst>
            <a:ext uri="{C572A759-6A51-4108-AA02-DFA0A04FC94B}">
              <ma14:wrappingTextBoxFlag xmlns:ma14="http://schemas.microsoft.com/office/mac/drawingml/2011/main" val="1"/>
            </a:ext>
          </a:extLst>
        </p:spPr>
        <p:txBody>
          <a:bodyPr lIns="45719" rIns="45719">
            <a:spAutoFit/>
          </a:bodyPr>
          <a:lstStyle/>
          <a:p>
            <a:pPr algn="ctr">
              <a:defRPr sz="2800"/>
            </a:pPr>
            <a:r>
              <a:t>Incurred to produce revenue in the </a:t>
            </a:r>
            <a:r>
              <a:rPr b="1"/>
              <a:t>present</a:t>
            </a:r>
            <a:r>
              <a:t> accounting period</a:t>
            </a:r>
          </a:p>
        </p:txBody>
      </p:sp>
      <p:sp>
        <p:nvSpPr>
          <p:cNvPr id="588" name="TextBox 6"/>
          <p:cNvSpPr txBox="1"/>
          <p:nvPr/>
        </p:nvSpPr>
        <p:spPr>
          <a:xfrm>
            <a:off x="6421254" y="2017998"/>
            <a:ext cx="5189557" cy="964566"/>
          </a:xfrm>
          <a:prstGeom prst="rect">
            <a:avLst/>
          </a:prstGeom>
          <a:ln>
            <a:solidFill>
              <a:srgbClr val="0070C0"/>
            </a:solidFill>
          </a:ln>
          <a:extLst>
            <a:ext uri="{C572A759-6A51-4108-AA02-DFA0A04FC94B}">
              <ma14:wrappingTextBoxFlag xmlns:ma14="http://schemas.microsoft.com/office/mac/drawingml/2011/main" val="1"/>
            </a:ext>
          </a:extLst>
        </p:spPr>
        <p:txBody>
          <a:bodyPr lIns="45719" rIns="45719">
            <a:spAutoFit/>
          </a:bodyPr>
          <a:lstStyle/>
          <a:p>
            <a:pPr algn="ctr">
              <a:defRPr sz="2800"/>
            </a:pPr>
            <a:r>
              <a:t>Incurred to produce revenue in </a:t>
            </a:r>
            <a:r>
              <a:rPr b="1"/>
              <a:t>future </a:t>
            </a:r>
            <a:r>
              <a:t>accounting period</a:t>
            </a:r>
          </a:p>
        </p:txBody>
      </p:sp>
      <p:sp>
        <p:nvSpPr>
          <p:cNvPr id="589" name="TextBox 7"/>
          <p:cNvSpPr txBox="1"/>
          <p:nvPr/>
        </p:nvSpPr>
        <p:spPr>
          <a:xfrm>
            <a:off x="726507" y="4333090"/>
            <a:ext cx="5044238" cy="1828166"/>
          </a:xfrm>
          <a:prstGeom prst="rect">
            <a:avLst/>
          </a:prstGeom>
          <a:ln>
            <a:solidFill>
              <a:srgbClr val="0070C0"/>
            </a:solidFill>
          </a:ln>
          <a:extLst>
            <a:ext uri="{C572A759-6A51-4108-AA02-DFA0A04FC94B}">
              <ma14:wrappingTextBoxFlag xmlns:ma14="http://schemas.microsoft.com/office/mac/drawingml/2011/main" val="1"/>
            </a:ext>
          </a:extLst>
        </p:spPr>
        <p:txBody>
          <a:bodyPr lIns="45719" rIns="45719">
            <a:spAutoFit/>
          </a:bodyPr>
          <a:lstStyle/>
          <a:p>
            <a:pPr>
              <a:defRPr sz="2800"/>
            </a:pPr>
            <a:r>
              <a:t>Examples: </a:t>
            </a:r>
          </a:p>
          <a:p>
            <a:pPr marL="342900" indent="-342900">
              <a:buSzPct val="100000"/>
              <a:buFont typeface="Arial"/>
              <a:buChar char="•"/>
              <a:defRPr sz="2800"/>
            </a:pPr>
            <a:r>
              <a:t>Rent expense</a:t>
            </a:r>
          </a:p>
          <a:p>
            <a:pPr marL="342900" indent="-342900">
              <a:buSzPct val="100000"/>
              <a:buFont typeface="Arial"/>
              <a:buChar char="•"/>
              <a:defRPr sz="2800"/>
            </a:pPr>
            <a:r>
              <a:t>Insurance expense</a:t>
            </a:r>
          </a:p>
          <a:p>
            <a:pPr marL="342900" indent="-342900">
              <a:buSzPct val="100000"/>
              <a:buFont typeface="Arial"/>
              <a:buChar char="•"/>
              <a:defRPr sz="2800"/>
            </a:pPr>
            <a:r>
              <a:t>Office supplies expense</a:t>
            </a:r>
          </a:p>
        </p:txBody>
      </p:sp>
      <p:sp>
        <p:nvSpPr>
          <p:cNvPr id="590" name="TextBox 9"/>
          <p:cNvSpPr txBox="1"/>
          <p:nvPr/>
        </p:nvSpPr>
        <p:spPr>
          <a:xfrm>
            <a:off x="6421254" y="4333090"/>
            <a:ext cx="5189557" cy="1828166"/>
          </a:xfrm>
          <a:prstGeom prst="rect">
            <a:avLst/>
          </a:prstGeom>
          <a:ln>
            <a:solidFill>
              <a:srgbClr val="0070C0"/>
            </a:solidFill>
          </a:ln>
          <a:extLst>
            <a:ext uri="{C572A759-6A51-4108-AA02-DFA0A04FC94B}">
              <ma14:wrappingTextBoxFlag xmlns:ma14="http://schemas.microsoft.com/office/mac/drawingml/2011/main" val="1"/>
            </a:ext>
          </a:extLst>
        </p:spPr>
        <p:txBody>
          <a:bodyPr lIns="45719" rIns="45719">
            <a:spAutoFit/>
          </a:bodyPr>
          <a:lstStyle/>
          <a:p>
            <a:pPr>
              <a:defRPr sz="2800"/>
            </a:pPr>
            <a:r>
              <a:t>Examples: </a:t>
            </a:r>
          </a:p>
          <a:p>
            <a:pPr marL="342900" indent="-342900">
              <a:buSzPct val="100000"/>
              <a:buFont typeface="Arial"/>
              <a:buChar char="•"/>
              <a:defRPr sz="2800"/>
            </a:pPr>
            <a:r>
              <a:t>Prepaid rent</a:t>
            </a:r>
          </a:p>
          <a:p>
            <a:pPr marL="342900" indent="-342900">
              <a:buSzPct val="100000"/>
              <a:buFont typeface="Arial"/>
              <a:buChar char="•"/>
              <a:defRPr sz="2800"/>
            </a:pPr>
            <a:r>
              <a:t>Prepaid insurance</a:t>
            </a:r>
          </a:p>
          <a:p>
            <a:pPr marL="342900" indent="-342900">
              <a:buSzPct val="100000"/>
              <a:buFont typeface="Arial"/>
              <a:buChar char="•"/>
              <a:defRPr sz="2800"/>
            </a:pPr>
            <a:r>
              <a:t>Unused office supplies</a:t>
            </a:r>
          </a:p>
        </p:txBody>
      </p:sp>
      <p:sp>
        <p:nvSpPr>
          <p:cNvPr id="591" name="TextBox 10"/>
          <p:cNvSpPr txBox="1"/>
          <p:nvPr/>
        </p:nvSpPr>
        <p:spPr>
          <a:xfrm>
            <a:off x="1705349" y="3382771"/>
            <a:ext cx="4065397" cy="532766"/>
          </a:xfrm>
          <a:prstGeom prst="rect">
            <a:avLst/>
          </a:prstGeom>
          <a:ln>
            <a:solidFill>
              <a:srgbClr val="0070C0"/>
            </a:solidFill>
          </a:ln>
          <a:extLst>
            <a:ext uri="{C572A759-6A51-4108-AA02-DFA0A04FC94B}">
              <ma14:wrappingTextBoxFlag xmlns:ma14="http://schemas.microsoft.com/office/mac/drawingml/2011/main" val="1"/>
            </a:ext>
          </a:extLst>
        </p:spPr>
        <p:txBody>
          <a:bodyPr lIns="45719" rIns="45719">
            <a:spAutoFit/>
          </a:bodyPr>
          <a:lstStyle/>
          <a:p>
            <a:pPr algn="ctr">
              <a:defRPr sz="2800"/>
            </a:pPr>
            <a:r>
              <a:t>Record as </a:t>
            </a:r>
            <a:r>
              <a:rPr u="sng">
                <a:solidFill>
                  <a:srgbClr val="FFFFFF"/>
                </a:solidFill>
                <a:uFill>
                  <a:solidFill>
                    <a:srgbClr val="000000"/>
                  </a:solidFill>
                </a:uFill>
              </a:rPr>
              <a:t>EXPENSES</a:t>
            </a:r>
          </a:p>
        </p:txBody>
      </p:sp>
      <p:sp>
        <p:nvSpPr>
          <p:cNvPr id="592" name="TextBox 11"/>
          <p:cNvSpPr txBox="1"/>
          <p:nvPr/>
        </p:nvSpPr>
        <p:spPr>
          <a:xfrm>
            <a:off x="6421254" y="3382769"/>
            <a:ext cx="3653850" cy="532766"/>
          </a:xfrm>
          <a:prstGeom prst="rect">
            <a:avLst/>
          </a:prstGeom>
          <a:ln>
            <a:solidFill>
              <a:srgbClr val="0070C0"/>
            </a:solidFill>
          </a:ln>
          <a:extLst>
            <a:ext uri="{C572A759-6A51-4108-AA02-DFA0A04FC94B}">
              <ma14:wrappingTextBoxFlag xmlns:ma14="http://schemas.microsoft.com/office/mac/drawingml/2011/main" val="1"/>
            </a:ext>
          </a:extLst>
        </p:spPr>
        <p:txBody>
          <a:bodyPr lIns="45719" rIns="45719">
            <a:spAutoFit/>
          </a:bodyPr>
          <a:lstStyle/>
          <a:p>
            <a:pPr algn="ctr">
              <a:defRPr sz="2800"/>
            </a:pPr>
            <a:r>
              <a:t>Record as </a:t>
            </a:r>
            <a:r>
              <a:rPr u="sng">
                <a:solidFill>
                  <a:srgbClr val="FFFFFF"/>
                </a:solidFill>
                <a:uFill>
                  <a:solidFill>
                    <a:srgbClr val="000000"/>
                  </a:solidFill>
                </a:uFill>
              </a:rPr>
              <a:t>ASSETS</a:t>
            </a:r>
          </a:p>
        </p:txBody>
      </p:sp>
      <p:sp>
        <p:nvSpPr>
          <p:cNvPr id="593" name="Down Arrow 12"/>
          <p:cNvSpPr/>
          <p:nvPr/>
        </p:nvSpPr>
        <p:spPr>
          <a:xfrm>
            <a:off x="3699562" y="3068016"/>
            <a:ext cx="488516" cy="2547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0" y="10800"/>
                </a:lnTo>
                <a:lnTo>
                  <a:pt x="5400" y="0"/>
                </a:lnTo>
                <a:lnTo>
                  <a:pt x="16200" y="0"/>
                </a:lnTo>
                <a:lnTo>
                  <a:pt x="16200" y="10800"/>
                </a:lnTo>
                <a:lnTo>
                  <a:pt x="21600" y="10800"/>
                </a:lnTo>
                <a:lnTo>
                  <a:pt x="10800" y="21600"/>
                </a:lnTo>
                <a:close/>
              </a:path>
            </a:pathLst>
          </a:custGeom>
          <a:solidFill>
            <a:srgbClr val="0070C0"/>
          </a:solidFill>
          <a:ln w="12700">
            <a:miter lim="400000"/>
          </a:ln>
        </p:spPr>
        <p:txBody>
          <a:bodyPr lIns="45719" rIns="45719" anchor="ctr"/>
          <a:lstStyle/>
          <a:p>
            <a:pPr algn="ctr">
              <a:defRPr>
                <a:solidFill>
                  <a:srgbClr val="FFFFFF"/>
                </a:solidFill>
              </a:defRPr>
            </a:pPr>
          </a:p>
        </p:txBody>
      </p:sp>
      <p:sp>
        <p:nvSpPr>
          <p:cNvPr id="594" name="Down Arrow 13"/>
          <p:cNvSpPr/>
          <p:nvPr/>
        </p:nvSpPr>
        <p:spPr>
          <a:xfrm>
            <a:off x="3701650" y="4009554"/>
            <a:ext cx="488516" cy="2547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0" y="10800"/>
                </a:lnTo>
                <a:lnTo>
                  <a:pt x="5400" y="0"/>
                </a:lnTo>
                <a:lnTo>
                  <a:pt x="16200" y="0"/>
                </a:lnTo>
                <a:lnTo>
                  <a:pt x="16200" y="10800"/>
                </a:lnTo>
                <a:lnTo>
                  <a:pt x="21600" y="10800"/>
                </a:lnTo>
                <a:lnTo>
                  <a:pt x="10800" y="21600"/>
                </a:lnTo>
                <a:close/>
              </a:path>
            </a:pathLst>
          </a:custGeom>
          <a:solidFill>
            <a:srgbClr val="0070C0"/>
          </a:solidFill>
          <a:ln w="12700">
            <a:miter lim="400000"/>
          </a:ln>
        </p:spPr>
        <p:txBody>
          <a:bodyPr lIns="45719" rIns="45719" anchor="ctr"/>
          <a:lstStyle/>
          <a:p>
            <a:pPr algn="ctr">
              <a:defRPr>
                <a:solidFill>
                  <a:srgbClr val="FFFFFF"/>
                </a:solidFill>
              </a:defRPr>
            </a:pPr>
          </a:p>
        </p:txBody>
      </p:sp>
      <p:sp>
        <p:nvSpPr>
          <p:cNvPr id="595" name="Down Arrow 14"/>
          <p:cNvSpPr/>
          <p:nvPr/>
        </p:nvSpPr>
        <p:spPr>
          <a:xfrm>
            <a:off x="8001837" y="4009552"/>
            <a:ext cx="488516" cy="2547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0" y="10800"/>
                </a:lnTo>
                <a:lnTo>
                  <a:pt x="5400" y="0"/>
                </a:lnTo>
                <a:lnTo>
                  <a:pt x="16200" y="0"/>
                </a:lnTo>
                <a:lnTo>
                  <a:pt x="16200" y="10800"/>
                </a:lnTo>
                <a:lnTo>
                  <a:pt x="21600" y="10800"/>
                </a:lnTo>
                <a:lnTo>
                  <a:pt x="10800" y="21600"/>
                </a:lnTo>
                <a:close/>
              </a:path>
            </a:pathLst>
          </a:custGeom>
          <a:solidFill>
            <a:srgbClr val="0070C0"/>
          </a:solidFill>
          <a:ln w="12700">
            <a:miter lim="400000"/>
          </a:ln>
        </p:spPr>
        <p:txBody>
          <a:bodyPr lIns="45719" rIns="45719" anchor="ctr"/>
          <a:lstStyle/>
          <a:p>
            <a:pPr algn="ctr">
              <a:defRPr>
                <a:solidFill>
                  <a:srgbClr val="FFFFFF"/>
                </a:solidFill>
              </a:defRPr>
            </a:pPr>
          </a:p>
        </p:txBody>
      </p:sp>
      <p:sp>
        <p:nvSpPr>
          <p:cNvPr id="596" name="Down Arrow 15"/>
          <p:cNvSpPr/>
          <p:nvPr/>
        </p:nvSpPr>
        <p:spPr>
          <a:xfrm>
            <a:off x="8003924" y="3071368"/>
            <a:ext cx="488516" cy="2547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0" y="10800"/>
                </a:lnTo>
                <a:lnTo>
                  <a:pt x="5400" y="0"/>
                </a:lnTo>
                <a:lnTo>
                  <a:pt x="16200" y="0"/>
                </a:lnTo>
                <a:lnTo>
                  <a:pt x="16200" y="10800"/>
                </a:lnTo>
                <a:lnTo>
                  <a:pt x="21600" y="10800"/>
                </a:lnTo>
                <a:lnTo>
                  <a:pt x="10800" y="21600"/>
                </a:lnTo>
                <a:close/>
              </a:path>
            </a:pathLst>
          </a:custGeom>
          <a:solidFill>
            <a:srgbClr val="0070C0"/>
          </a:solidFill>
          <a:ln w="12700">
            <a:miter lim="400000"/>
          </a:ln>
        </p:spPr>
        <p:txBody>
          <a:bodyPr lIns="45719" rIns="45719" anchor="ctr"/>
          <a:lstStyle/>
          <a:p>
            <a:pPr algn="ctr">
              <a:defRPr>
                <a:solidFill>
                  <a:srgbClr val="FFFFFF"/>
                </a:solidFill>
              </a:defRPr>
            </a:pPr>
          </a:p>
        </p:txBody>
      </p:sp>
      <p:sp>
        <p:nvSpPr>
          <p:cNvPr id="597" name="Left-Right-Up Arrow 16"/>
          <p:cNvSpPr/>
          <p:nvPr/>
        </p:nvSpPr>
        <p:spPr>
          <a:xfrm>
            <a:off x="5770745" y="1485881"/>
            <a:ext cx="650510" cy="9302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7824"/>
                </a:moveTo>
                <a:lnTo>
                  <a:pt x="5400" y="14047"/>
                </a:lnTo>
                <a:lnTo>
                  <a:pt x="5400" y="15936"/>
                </a:lnTo>
                <a:lnTo>
                  <a:pt x="8100" y="15936"/>
                </a:lnTo>
                <a:lnTo>
                  <a:pt x="8100" y="3776"/>
                </a:lnTo>
                <a:lnTo>
                  <a:pt x="5400" y="3776"/>
                </a:lnTo>
                <a:lnTo>
                  <a:pt x="10800" y="0"/>
                </a:lnTo>
                <a:lnTo>
                  <a:pt x="16200" y="3776"/>
                </a:lnTo>
                <a:lnTo>
                  <a:pt x="13500" y="3776"/>
                </a:lnTo>
                <a:lnTo>
                  <a:pt x="13500" y="15936"/>
                </a:lnTo>
                <a:lnTo>
                  <a:pt x="16200" y="15936"/>
                </a:lnTo>
                <a:lnTo>
                  <a:pt x="16200" y="14047"/>
                </a:lnTo>
                <a:lnTo>
                  <a:pt x="21600" y="17824"/>
                </a:lnTo>
                <a:lnTo>
                  <a:pt x="16200" y="21600"/>
                </a:lnTo>
                <a:lnTo>
                  <a:pt x="16200" y="19712"/>
                </a:lnTo>
                <a:lnTo>
                  <a:pt x="5400" y="19712"/>
                </a:lnTo>
                <a:lnTo>
                  <a:pt x="5400" y="21600"/>
                </a:lnTo>
                <a:close/>
              </a:path>
            </a:pathLst>
          </a:custGeom>
          <a:solidFill>
            <a:srgbClr val="0070C0"/>
          </a:solidFill>
          <a:ln w="12700">
            <a:miter lim="400000"/>
          </a:ln>
        </p:spPr>
        <p:txBody>
          <a:bodyPr lIns="45719" rIns="45719" anchor="ctr"/>
          <a:lstStyle/>
          <a:p>
            <a:pPr algn="ctr">
              <a:defRPr>
                <a:solidFill>
                  <a:srgbClr val="FFFFFF"/>
                </a:solidFill>
              </a:defRPr>
            </a:pPr>
          </a:p>
        </p:txBody>
      </p:sp>
      <p:sp>
        <p:nvSpPr>
          <p:cNvPr id="598" name="TextBox 17"/>
          <p:cNvSpPr txBox="1"/>
          <p:nvPr/>
        </p:nvSpPr>
        <p:spPr>
          <a:xfrm>
            <a:off x="4876026" y="1076824"/>
            <a:ext cx="2439949" cy="583565"/>
          </a:xfrm>
          <a:prstGeom prst="rect">
            <a:avLst/>
          </a:prstGeom>
          <a:solidFill>
            <a:srgbClr val="FFFFFF"/>
          </a:solidFill>
          <a:ln>
            <a:solidFill>
              <a:srgbClr val="0070C0"/>
            </a:solidFill>
          </a:ln>
          <a:extLst>
            <a:ext uri="{C572A759-6A51-4108-AA02-DFA0A04FC94B}">
              <ma14:wrappingTextBoxFlag xmlns:ma14="http://schemas.microsoft.com/office/mac/drawingml/2011/main" val="1"/>
            </a:ext>
          </a:extLst>
        </p:spPr>
        <p:txBody>
          <a:bodyPr wrap="none" lIns="45719" rIns="45719">
            <a:spAutoFit/>
          </a:bodyPr>
          <a:lstStyle>
            <a:lvl1pPr algn="ctr">
              <a:defRPr sz="3200"/>
            </a:lvl1pPr>
          </a:lstStyle>
          <a:p>
            <a:pPr/>
            <a:r>
              <a:t>Cost Outlays</a:t>
            </a:r>
          </a:p>
        </p:txBody>
      </p:sp>
      <p:sp>
        <p:nvSpPr>
          <p:cNvPr id="599"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94"/>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2" fill="hold">
                                  <p:stCondLst>
                                    <p:cond delay="0"/>
                                  </p:stCondLst>
                                  <p:iterate type="el" backwards="0">
                                    <p:tmAbs val="0"/>
                                  </p:iterate>
                                  <p:childTnLst>
                                    <p:set>
                                      <p:cBhvr>
                                        <p:cTn id="9" fill="hold"/>
                                        <p:tgtEl>
                                          <p:spTgt spid="589"/>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Class="entr" nodeType="clickEffect" presetSubtype="0" presetID="1" grpId="3" fill="hold">
                                  <p:stCondLst>
                                    <p:cond delay="0"/>
                                  </p:stCondLst>
                                  <p:iterate type="el" backwards="0">
                                    <p:tmAbs val="0"/>
                                  </p:iterate>
                                  <p:childTnLst>
                                    <p:set>
                                      <p:cBhvr>
                                        <p:cTn id="13" fill="hold"/>
                                        <p:tgtEl>
                                          <p:spTgt spid="595"/>
                                        </p:tgtEl>
                                        <p:attrNameLst>
                                          <p:attrName>style.visibility</p:attrName>
                                        </p:attrNameLst>
                                      </p:cBhvr>
                                      <p:to>
                                        <p:strVal val="visible"/>
                                      </p:to>
                                    </p:set>
                                  </p:childTnLst>
                                </p:cTn>
                              </p:par>
                            </p:childTnLst>
                          </p:cTn>
                        </p:par>
                        <p:par>
                          <p:cTn id="14" fill="hold">
                            <p:stCondLst>
                              <p:cond delay="0"/>
                            </p:stCondLst>
                            <p:childTnLst>
                              <p:par>
                                <p:cTn id="15" presetClass="entr" nodeType="afterEffect" presetSubtype="0" presetID="1" grpId="4" fill="hold">
                                  <p:stCondLst>
                                    <p:cond delay="0"/>
                                  </p:stCondLst>
                                  <p:iterate type="el" backwards="0">
                                    <p:tmAbs val="0"/>
                                  </p:iterate>
                                  <p:childTnLst>
                                    <p:set>
                                      <p:cBhvr>
                                        <p:cTn id="16" fill="hold"/>
                                        <p:tgtEl>
                                          <p:spTgt spid="59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89" grpId="2"/>
      <p:bldP build="whole" bldLvl="1" animBg="1" rev="0" advAuto="0" spid="595" grpId="3"/>
      <p:bldP build="whole" bldLvl="1" animBg="1" rev="0" advAuto="0" spid="590" grpId="4"/>
      <p:bldP build="whole" bldLvl="1" animBg="1" rev="0" advAuto="0" spid="594" grpId="1"/>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6" name="Content Placeholder 2"/>
          <p:cNvSpPr txBox="1"/>
          <p:nvPr>
            <p:ph type="body" sz="half" idx="1"/>
          </p:nvPr>
        </p:nvSpPr>
        <p:spPr>
          <a:xfrm>
            <a:off x="581191" y="2966983"/>
            <a:ext cx="11029617" cy="3008367"/>
          </a:xfrm>
          <a:prstGeom prst="rect">
            <a:avLst/>
          </a:prstGeom>
        </p:spPr>
        <p:txBody>
          <a:bodyPr/>
          <a:lstStyle>
            <a:lvl1pPr marL="0" indent="0" algn="ctr">
              <a:spcBef>
                <a:spcPts val="1000"/>
              </a:spcBef>
              <a:buSzTx/>
              <a:buFont typeface="Wingdings 2"/>
              <a:buNone/>
              <a:defRPr b="1" sz="4400"/>
            </a:lvl1pPr>
          </a:lstStyle>
          <a:p>
            <a:pPr/>
            <a:r>
              <a:t>ACCRUAL ACCOUNTING</a:t>
            </a:r>
          </a:p>
        </p:txBody>
      </p:sp>
      <p:sp>
        <p:nvSpPr>
          <p:cNvPr id="457" name="Slide Number Placeholder 3"/>
          <p:cNvSpPr txBox="1"/>
          <p:nvPr>
            <p:ph type="sldNum" sz="quarter" idx="2"/>
          </p:nvPr>
        </p:nvSpPr>
        <p:spPr>
          <a:xfrm>
            <a:off x="11421912" y="6471856"/>
            <a:ext cx="188898"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3" name="Title 1"/>
          <p:cNvSpPr txBox="1"/>
          <p:nvPr>
            <p:ph type="title"/>
          </p:nvPr>
        </p:nvSpPr>
        <p:spPr>
          <a:xfrm>
            <a:off x="581192" y="551324"/>
            <a:ext cx="11029616" cy="1188720"/>
          </a:xfrm>
          <a:prstGeom prst="rect">
            <a:avLst/>
          </a:prstGeom>
        </p:spPr>
        <p:txBody>
          <a:bodyPr anchor="ctr"/>
          <a:lstStyle>
            <a:lvl1pPr>
              <a:defRPr b="1" sz="3200">
                <a:latin typeface="+mj-lt"/>
                <a:ea typeface="+mj-ea"/>
                <a:cs typeface="+mj-cs"/>
                <a:sym typeface="Helvetica"/>
              </a:defRPr>
            </a:lvl1pPr>
          </a:lstStyle>
          <a:p>
            <a:pPr/>
            <a:r>
              <a:t>expense Recognition Illustrated</a:t>
            </a:r>
          </a:p>
        </p:txBody>
      </p:sp>
      <p:sp>
        <p:nvSpPr>
          <p:cNvPr id="604"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aphicFrame>
        <p:nvGraphicFramePr>
          <p:cNvPr id="605" name="Table 2"/>
          <p:cNvGraphicFramePr/>
          <p:nvPr/>
        </p:nvGraphicFramePr>
        <p:xfrm>
          <a:off x="686122" y="3098655"/>
          <a:ext cx="4950179" cy="111252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2911516"/>
                <a:gridCol w="1019331"/>
                <a:gridCol w="1019331"/>
              </a:tblGrid>
              <a:tr h="370840">
                <a:tc>
                  <a:txBody>
                    <a:bodyPr/>
                    <a:lstStyle/>
                    <a:p>
                      <a:pPr algn="l" defTabSz="457200">
                        <a:lnSpc>
                          <a:spcPct val="150000"/>
                        </a:lnSpc>
                        <a:defRPr b="0" sz="1800">
                          <a:solidFill>
                            <a:srgbClr val="000000"/>
                          </a:solidFill>
                        </a:defRPr>
                      </a:pPr>
                      <a:r>
                        <a:rPr b="1">
                          <a:solidFill>
                            <a:srgbClr val="FFFFFF"/>
                          </a:solidFill>
                        </a:rPr>
                        <a:t>Description</a:t>
                      </a:r>
                    </a:p>
                  </a:txBody>
                  <a:tcPr marL="45720" marR="45720" marT="45720" marB="45720" anchor="t" anchorCtr="0" horzOverflow="overflow">
                    <a:solidFill>
                      <a:srgbClr val="84B9D6"/>
                    </a:solidFill>
                  </a:tcPr>
                </a:tc>
                <a:tc>
                  <a:txBody>
                    <a:bodyPr/>
                    <a:lstStyle/>
                    <a:p>
                      <a:pPr algn="ctr" defTabSz="457200">
                        <a:lnSpc>
                          <a:spcPct val="150000"/>
                        </a:lnSpc>
                        <a:defRPr b="0" sz="1800">
                          <a:solidFill>
                            <a:srgbClr val="000000"/>
                          </a:solidFill>
                        </a:defRPr>
                      </a:pPr>
                      <a:r>
                        <a:rPr b="1">
                          <a:solidFill>
                            <a:srgbClr val="FFFFFF"/>
                          </a:solidFill>
                        </a:rPr>
                        <a:t>Debit</a:t>
                      </a:r>
                    </a:p>
                  </a:txBody>
                  <a:tcPr marL="45720" marR="45720" marT="45720" marB="45720" anchor="t" anchorCtr="0" horzOverflow="overflow">
                    <a:solidFill>
                      <a:srgbClr val="84B9D6"/>
                    </a:solidFill>
                  </a:tcPr>
                </a:tc>
                <a:tc>
                  <a:txBody>
                    <a:bodyPr/>
                    <a:lstStyle/>
                    <a:p>
                      <a:pPr algn="ctr" defTabSz="457200">
                        <a:lnSpc>
                          <a:spcPct val="150000"/>
                        </a:lnSpc>
                        <a:defRPr b="0" sz="1800">
                          <a:solidFill>
                            <a:srgbClr val="000000"/>
                          </a:solidFill>
                        </a:defRPr>
                      </a:pPr>
                      <a:r>
                        <a:rPr b="1">
                          <a:solidFill>
                            <a:srgbClr val="FFFFFF"/>
                          </a:solidFill>
                        </a:rPr>
                        <a:t>Credit</a:t>
                      </a:r>
                    </a:p>
                  </a:txBody>
                  <a:tcPr marL="45720" marR="45720" marT="45720" marB="45720" anchor="t" anchorCtr="0" horzOverflow="overflow">
                    <a:solidFill>
                      <a:srgbClr val="84B9D6"/>
                    </a:solidFill>
                  </a:tcPr>
                </a:tc>
              </a:tr>
              <a:tr h="370840">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r>
              <a:tr h="370840">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r>
            </a:tbl>
          </a:graphicData>
        </a:graphic>
      </p:graphicFrame>
      <p:graphicFrame>
        <p:nvGraphicFramePr>
          <p:cNvPr id="606" name="Table 6"/>
          <p:cNvGraphicFramePr/>
          <p:nvPr/>
        </p:nvGraphicFramePr>
        <p:xfrm>
          <a:off x="686122" y="5307202"/>
          <a:ext cx="4950179" cy="111252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2911516"/>
                <a:gridCol w="1019331"/>
                <a:gridCol w="1019331"/>
              </a:tblGrid>
              <a:tr h="370840">
                <a:tc>
                  <a:txBody>
                    <a:bodyPr/>
                    <a:lstStyle/>
                    <a:p>
                      <a:pPr algn="l" defTabSz="457200">
                        <a:lnSpc>
                          <a:spcPct val="150000"/>
                        </a:lnSpc>
                        <a:defRPr b="0" sz="1800">
                          <a:solidFill>
                            <a:srgbClr val="000000"/>
                          </a:solidFill>
                        </a:defRPr>
                      </a:pPr>
                      <a:r>
                        <a:rPr b="1">
                          <a:solidFill>
                            <a:srgbClr val="FFFFFF"/>
                          </a:solidFill>
                        </a:rPr>
                        <a:t>Description</a:t>
                      </a:r>
                    </a:p>
                  </a:txBody>
                  <a:tcPr marL="45720" marR="45720" marT="45720" marB="45720" anchor="t" anchorCtr="0" horzOverflow="overflow">
                    <a:solidFill>
                      <a:srgbClr val="84B9D6"/>
                    </a:solidFill>
                  </a:tcPr>
                </a:tc>
                <a:tc>
                  <a:txBody>
                    <a:bodyPr/>
                    <a:lstStyle/>
                    <a:p>
                      <a:pPr algn="ctr" defTabSz="457200">
                        <a:lnSpc>
                          <a:spcPct val="150000"/>
                        </a:lnSpc>
                        <a:defRPr b="0" sz="1800">
                          <a:solidFill>
                            <a:srgbClr val="000000"/>
                          </a:solidFill>
                        </a:defRPr>
                      </a:pPr>
                      <a:r>
                        <a:rPr b="1">
                          <a:solidFill>
                            <a:srgbClr val="FFFFFF"/>
                          </a:solidFill>
                        </a:rPr>
                        <a:t>Debit</a:t>
                      </a:r>
                    </a:p>
                  </a:txBody>
                  <a:tcPr marL="45720" marR="45720" marT="45720" marB="45720" anchor="t" anchorCtr="0" horzOverflow="overflow">
                    <a:solidFill>
                      <a:srgbClr val="84B9D6"/>
                    </a:solidFill>
                  </a:tcPr>
                </a:tc>
                <a:tc>
                  <a:txBody>
                    <a:bodyPr/>
                    <a:lstStyle/>
                    <a:p>
                      <a:pPr algn="ctr" defTabSz="457200">
                        <a:lnSpc>
                          <a:spcPct val="150000"/>
                        </a:lnSpc>
                        <a:defRPr b="0" sz="1800">
                          <a:solidFill>
                            <a:srgbClr val="000000"/>
                          </a:solidFill>
                        </a:defRPr>
                      </a:pPr>
                      <a:r>
                        <a:rPr b="1">
                          <a:solidFill>
                            <a:srgbClr val="FFFFFF"/>
                          </a:solidFill>
                        </a:rPr>
                        <a:t>Credit</a:t>
                      </a:r>
                    </a:p>
                  </a:txBody>
                  <a:tcPr marL="45720" marR="45720" marT="45720" marB="45720" anchor="t" anchorCtr="0" horzOverflow="overflow">
                    <a:solidFill>
                      <a:srgbClr val="84B9D6"/>
                    </a:solidFill>
                  </a:tcPr>
                </a:tc>
              </a:tr>
              <a:tr h="370840">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r>
              <a:tr h="370840">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r>
            </a:tbl>
          </a:graphicData>
        </a:graphic>
      </p:graphicFrame>
      <p:sp>
        <p:nvSpPr>
          <p:cNvPr id="607" name="Rectangle 11"/>
          <p:cNvSpPr txBox="1"/>
          <p:nvPr/>
        </p:nvSpPr>
        <p:spPr>
          <a:xfrm>
            <a:off x="731842" y="4663968"/>
            <a:ext cx="5375900"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spcBef>
                <a:spcPts val="600"/>
              </a:spcBef>
            </a:lvl1pPr>
          </a:lstStyle>
          <a:p>
            <a:pPr/>
            <a:r>
              <a:t>When the January utilities are paid in February, the following is recorded:</a:t>
            </a:r>
          </a:p>
        </p:txBody>
      </p:sp>
      <p:sp>
        <p:nvSpPr>
          <p:cNvPr id="608" name="Rectangle 9"/>
          <p:cNvSpPr txBox="1"/>
          <p:nvPr/>
        </p:nvSpPr>
        <p:spPr>
          <a:xfrm>
            <a:off x="5985223" y="3109503"/>
            <a:ext cx="5237289"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On which financial statement and which month this utilities expense is reported?</a:t>
            </a:r>
          </a:p>
        </p:txBody>
      </p:sp>
      <p:sp>
        <p:nvSpPr>
          <p:cNvPr id="609" name="Rectangle 12"/>
          <p:cNvSpPr txBox="1"/>
          <p:nvPr/>
        </p:nvSpPr>
        <p:spPr>
          <a:xfrm>
            <a:off x="5985222" y="5305524"/>
            <a:ext cx="5237291"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Does this entry have any effect on expenses reported on the February income statement?</a:t>
            </a:r>
          </a:p>
        </p:txBody>
      </p:sp>
      <p:sp>
        <p:nvSpPr>
          <p:cNvPr id="610" name="Rectangle 10"/>
          <p:cNvSpPr txBox="1"/>
          <p:nvPr/>
        </p:nvSpPr>
        <p:spPr>
          <a:xfrm>
            <a:off x="727471" y="1671290"/>
            <a:ext cx="10737058"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spcBef>
                <a:spcPts val="600"/>
              </a:spcBef>
              <a:defRPr sz="2000"/>
            </a:pPr>
            <a:r>
              <a:t>An example of when expenses are incurred </a:t>
            </a:r>
            <a:r>
              <a:rPr b="1" i="1"/>
              <a:t>before</a:t>
            </a:r>
            <a:r>
              <a:t> cash is paid occurs when the utilities expense for January is not paid until February.</a:t>
            </a:r>
          </a:p>
        </p:txBody>
      </p:sp>
      <p:sp>
        <p:nvSpPr>
          <p:cNvPr id="611" name="Rectangle 13"/>
          <p:cNvSpPr txBox="1"/>
          <p:nvPr/>
        </p:nvSpPr>
        <p:spPr>
          <a:xfrm>
            <a:off x="731842" y="2458710"/>
            <a:ext cx="5375900"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spcBef>
                <a:spcPts val="600"/>
              </a:spcBef>
            </a:lvl1pPr>
          </a:lstStyle>
          <a:p>
            <a:pPr/>
            <a:r>
              <a:t>In this case, an account payable is created in January as follows:</a:t>
            </a:r>
          </a:p>
        </p:txBody>
      </p:sp>
      <p:sp>
        <p:nvSpPr>
          <p:cNvPr id="612" name="Straight Connector 5"/>
          <p:cNvSpPr/>
          <p:nvPr/>
        </p:nvSpPr>
        <p:spPr>
          <a:xfrm>
            <a:off x="6049819" y="4221014"/>
            <a:ext cx="2512292" cy="1"/>
          </a:xfrm>
          <a:prstGeom prst="line">
            <a:avLst/>
          </a:prstGeom>
          <a:ln w="12700" cap="rnd">
            <a:solidFill>
              <a:srgbClr val="002060"/>
            </a:solidFill>
          </a:ln>
        </p:spPr>
        <p:txBody>
          <a:bodyPr lIns="45719" rIns="45719"/>
          <a:lstStyle/>
          <a:p>
            <a:pPr/>
          </a:p>
        </p:txBody>
      </p:sp>
      <p:sp>
        <p:nvSpPr>
          <p:cNvPr id="613" name="Straight Connector 14"/>
          <p:cNvSpPr/>
          <p:nvPr/>
        </p:nvSpPr>
        <p:spPr>
          <a:xfrm flipV="1">
            <a:off x="9014686" y="4216401"/>
            <a:ext cx="1445494" cy="4614"/>
          </a:xfrm>
          <a:prstGeom prst="line">
            <a:avLst/>
          </a:prstGeom>
          <a:ln w="12700" cap="rnd">
            <a:solidFill>
              <a:srgbClr val="002060"/>
            </a:solidFill>
          </a:ln>
        </p:spPr>
        <p:txBody>
          <a:bodyPr lIns="45719" rIns="45719"/>
          <a:lstStyle/>
          <a:p>
            <a:pPr/>
          </a:p>
        </p:txBody>
      </p:sp>
      <p:sp>
        <p:nvSpPr>
          <p:cNvPr id="614" name="Straight Connector 15"/>
          <p:cNvSpPr/>
          <p:nvPr/>
        </p:nvSpPr>
        <p:spPr>
          <a:xfrm flipV="1">
            <a:off x="6049819" y="6423914"/>
            <a:ext cx="1445494" cy="4614"/>
          </a:xfrm>
          <a:prstGeom prst="line">
            <a:avLst/>
          </a:prstGeom>
          <a:ln w="12700" cap="rnd">
            <a:solidFill>
              <a:srgbClr val="002060"/>
            </a:solidFill>
          </a:ln>
        </p:spPr>
        <p:txBody>
          <a:bodyPr lIns="45719" rIns="45719"/>
          <a:lstStyle/>
          <a:p>
            <a:pPr/>
          </a:p>
        </p:txBody>
      </p:sp>
      <p:sp>
        <p:nvSpPr>
          <p:cNvPr id="615" name="Straight Connector 16"/>
          <p:cNvSpPr/>
          <p:nvPr/>
        </p:nvSpPr>
        <p:spPr>
          <a:xfrm>
            <a:off x="197707" y="4586790"/>
            <a:ext cx="11681256" cy="1"/>
          </a:xfrm>
          <a:prstGeom prst="line">
            <a:avLst/>
          </a:prstGeom>
          <a:ln w="12700" cap="rnd">
            <a:solidFill>
              <a:srgbClr val="C00000"/>
            </a:solidFill>
          </a:ln>
        </p:spPr>
        <p:txBody>
          <a:bodyPr lIns="45719" rIns="45719"/>
          <a:lstStyle/>
          <a:p>
            <a:pP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7" name="Title 1"/>
          <p:cNvSpPr txBox="1"/>
          <p:nvPr>
            <p:ph type="title"/>
          </p:nvPr>
        </p:nvSpPr>
        <p:spPr>
          <a:xfrm>
            <a:off x="581192" y="551324"/>
            <a:ext cx="11029616" cy="1188720"/>
          </a:xfrm>
          <a:prstGeom prst="rect">
            <a:avLst/>
          </a:prstGeom>
        </p:spPr>
        <p:txBody>
          <a:bodyPr anchor="ctr"/>
          <a:lstStyle>
            <a:lvl1pPr>
              <a:defRPr b="1" sz="3200">
                <a:latin typeface="+mj-lt"/>
                <a:ea typeface="+mj-ea"/>
                <a:cs typeface="+mj-cs"/>
                <a:sym typeface="Helvetica"/>
              </a:defRPr>
            </a:lvl1pPr>
          </a:lstStyle>
          <a:p>
            <a:pPr/>
            <a:r>
              <a:t>expense Recognition Illustrated (Cont’d)</a:t>
            </a:r>
          </a:p>
        </p:txBody>
      </p:sp>
      <p:sp>
        <p:nvSpPr>
          <p:cNvPr id="618"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aphicFrame>
        <p:nvGraphicFramePr>
          <p:cNvPr id="619" name="Table 2"/>
          <p:cNvGraphicFramePr/>
          <p:nvPr/>
        </p:nvGraphicFramePr>
        <p:xfrm>
          <a:off x="671133" y="3075622"/>
          <a:ext cx="4950178" cy="1112522"/>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2911516"/>
                <a:gridCol w="1019331"/>
                <a:gridCol w="1019331"/>
              </a:tblGrid>
              <a:tr h="370840">
                <a:tc>
                  <a:txBody>
                    <a:bodyPr/>
                    <a:lstStyle/>
                    <a:p>
                      <a:pPr algn="l" defTabSz="457200">
                        <a:lnSpc>
                          <a:spcPct val="150000"/>
                        </a:lnSpc>
                        <a:defRPr b="0" sz="1800">
                          <a:solidFill>
                            <a:srgbClr val="000000"/>
                          </a:solidFill>
                        </a:defRPr>
                      </a:pPr>
                      <a:r>
                        <a:rPr b="1">
                          <a:solidFill>
                            <a:srgbClr val="FFFFFF"/>
                          </a:solidFill>
                        </a:rPr>
                        <a:t>Description</a:t>
                      </a:r>
                    </a:p>
                  </a:txBody>
                  <a:tcPr marL="45720" marR="45720" marT="45720" marB="45720" anchor="t" anchorCtr="0" horzOverflow="overflow">
                    <a:solidFill>
                      <a:srgbClr val="84B9D6"/>
                    </a:solidFill>
                  </a:tcPr>
                </a:tc>
                <a:tc>
                  <a:txBody>
                    <a:bodyPr/>
                    <a:lstStyle/>
                    <a:p>
                      <a:pPr algn="ctr" defTabSz="457200">
                        <a:lnSpc>
                          <a:spcPct val="150000"/>
                        </a:lnSpc>
                        <a:defRPr b="0" sz="1800">
                          <a:solidFill>
                            <a:srgbClr val="000000"/>
                          </a:solidFill>
                        </a:defRPr>
                      </a:pPr>
                      <a:r>
                        <a:rPr b="1">
                          <a:solidFill>
                            <a:srgbClr val="FFFFFF"/>
                          </a:solidFill>
                        </a:rPr>
                        <a:t>Debit</a:t>
                      </a:r>
                    </a:p>
                  </a:txBody>
                  <a:tcPr marL="45720" marR="45720" marT="45720" marB="45720" anchor="t" anchorCtr="0" horzOverflow="overflow">
                    <a:solidFill>
                      <a:srgbClr val="84B9D6"/>
                    </a:solidFill>
                  </a:tcPr>
                </a:tc>
                <a:tc>
                  <a:txBody>
                    <a:bodyPr/>
                    <a:lstStyle/>
                    <a:p>
                      <a:pPr algn="ctr" defTabSz="457200">
                        <a:lnSpc>
                          <a:spcPct val="150000"/>
                        </a:lnSpc>
                        <a:defRPr b="0" sz="1800">
                          <a:solidFill>
                            <a:srgbClr val="000000"/>
                          </a:solidFill>
                        </a:defRPr>
                      </a:pPr>
                      <a:r>
                        <a:rPr b="1">
                          <a:solidFill>
                            <a:srgbClr val="FFFFFF"/>
                          </a:solidFill>
                        </a:rPr>
                        <a:t>Credit</a:t>
                      </a:r>
                    </a:p>
                  </a:txBody>
                  <a:tcPr marL="45720" marR="45720" marT="45720" marB="45720" anchor="t" anchorCtr="0" horzOverflow="overflow">
                    <a:solidFill>
                      <a:srgbClr val="84B9D6"/>
                    </a:solidFill>
                  </a:tcPr>
                </a:tc>
              </a:tr>
              <a:tr h="370840">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r>
              <a:tr h="370840">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r>
            </a:tbl>
          </a:graphicData>
        </a:graphic>
      </p:graphicFrame>
      <p:graphicFrame>
        <p:nvGraphicFramePr>
          <p:cNvPr id="620" name="Table 6"/>
          <p:cNvGraphicFramePr/>
          <p:nvPr/>
        </p:nvGraphicFramePr>
        <p:xfrm>
          <a:off x="6510728" y="2718275"/>
          <a:ext cx="4950178" cy="1112522"/>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2911516"/>
                <a:gridCol w="1019331"/>
                <a:gridCol w="1019331"/>
              </a:tblGrid>
              <a:tr h="370840">
                <a:tc>
                  <a:txBody>
                    <a:bodyPr/>
                    <a:lstStyle/>
                    <a:p>
                      <a:pPr algn="l" defTabSz="457200">
                        <a:lnSpc>
                          <a:spcPct val="150000"/>
                        </a:lnSpc>
                        <a:defRPr b="0" sz="1800">
                          <a:solidFill>
                            <a:srgbClr val="000000"/>
                          </a:solidFill>
                        </a:defRPr>
                      </a:pPr>
                      <a:r>
                        <a:rPr b="1">
                          <a:solidFill>
                            <a:srgbClr val="FFFFFF"/>
                          </a:solidFill>
                        </a:rPr>
                        <a:t>Description</a:t>
                      </a:r>
                    </a:p>
                  </a:txBody>
                  <a:tcPr marL="45720" marR="45720" marT="45720" marB="45720" anchor="t" anchorCtr="0" horzOverflow="overflow">
                    <a:solidFill>
                      <a:srgbClr val="84B9D6"/>
                    </a:solidFill>
                  </a:tcPr>
                </a:tc>
                <a:tc>
                  <a:txBody>
                    <a:bodyPr/>
                    <a:lstStyle/>
                    <a:p>
                      <a:pPr algn="ctr" defTabSz="457200">
                        <a:lnSpc>
                          <a:spcPct val="150000"/>
                        </a:lnSpc>
                        <a:defRPr b="0" sz="1800">
                          <a:solidFill>
                            <a:srgbClr val="000000"/>
                          </a:solidFill>
                        </a:defRPr>
                      </a:pPr>
                      <a:r>
                        <a:rPr b="1">
                          <a:solidFill>
                            <a:srgbClr val="FFFFFF"/>
                          </a:solidFill>
                        </a:rPr>
                        <a:t>Debit</a:t>
                      </a:r>
                    </a:p>
                  </a:txBody>
                  <a:tcPr marL="45720" marR="45720" marT="45720" marB="45720" anchor="t" anchorCtr="0" horzOverflow="overflow">
                    <a:solidFill>
                      <a:srgbClr val="84B9D6"/>
                    </a:solidFill>
                  </a:tcPr>
                </a:tc>
                <a:tc>
                  <a:txBody>
                    <a:bodyPr/>
                    <a:lstStyle/>
                    <a:p>
                      <a:pPr algn="ctr" defTabSz="457200">
                        <a:lnSpc>
                          <a:spcPct val="150000"/>
                        </a:lnSpc>
                        <a:defRPr b="0" sz="1800">
                          <a:solidFill>
                            <a:srgbClr val="000000"/>
                          </a:solidFill>
                        </a:defRPr>
                      </a:pPr>
                      <a:r>
                        <a:rPr b="1">
                          <a:solidFill>
                            <a:srgbClr val="FFFFFF"/>
                          </a:solidFill>
                        </a:rPr>
                        <a:t>Credit</a:t>
                      </a:r>
                    </a:p>
                  </a:txBody>
                  <a:tcPr marL="45720" marR="45720" marT="45720" marB="45720" anchor="t" anchorCtr="0" horzOverflow="overflow">
                    <a:solidFill>
                      <a:srgbClr val="84B9D6"/>
                    </a:solidFill>
                  </a:tcPr>
                </a:tc>
              </a:tr>
              <a:tr h="370840">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r>
              <a:tr h="370840">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r>
            </a:tbl>
          </a:graphicData>
        </a:graphic>
      </p:graphicFrame>
      <p:graphicFrame>
        <p:nvGraphicFramePr>
          <p:cNvPr id="621" name="Table 7"/>
          <p:cNvGraphicFramePr/>
          <p:nvPr/>
        </p:nvGraphicFramePr>
        <p:xfrm>
          <a:off x="6548305" y="5290032"/>
          <a:ext cx="4950179" cy="111252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2911516"/>
                <a:gridCol w="1019331"/>
                <a:gridCol w="1019331"/>
              </a:tblGrid>
              <a:tr h="370840">
                <a:tc>
                  <a:txBody>
                    <a:bodyPr/>
                    <a:lstStyle/>
                    <a:p>
                      <a:pPr algn="l" defTabSz="457200">
                        <a:lnSpc>
                          <a:spcPct val="150000"/>
                        </a:lnSpc>
                        <a:defRPr b="0" sz="1800">
                          <a:solidFill>
                            <a:srgbClr val="000000"/>
                          </a:solidFill>
                        </a:defRPr>
                      </a:pPr>
                      <a:r>
                        <a:rPr b="1">
                          <a:solidFill>
                            <a:srgbClr val="FFFFFF"/>
                          </a:solidFill>
                        </a:rPr>
                        <a:t>Description</a:t>
                      </a:r>
                    </a:p>
                  </a:txBody>
                  <a:tcPr marL="45720" marR="45720" marT="45720" marB="45720" anchor="t" anchorCtr="0" horzOverflow="overflow">
                    <a:solidFill>
                      <a:srgbClr val="84B9D6"/>
                    </a:solidFill>
                  </a:tcPr>
                </a:tc>
                <a:tc>
                  <a:txBody>
                    <a:bodyPr/>
                    <a:lstStyle/>
                    <a:p>
                      <a:pPr algn="ctr" defTabSz="457200">
                        <a:lnSpc>
                          <a:spcPct val="150000"/>
                        </a:lnSpc>
                        <a:defRPr b="0" sz="1800">
                          <a:solidFill>
                            <a:srgbClr val="000000"/>
                          </a:solidFill>
                        </a:defRPr>
                      </a:pPr>
                      <a:r>
                        <a:rPr b="1">
                          <a:solidFill>
                            <a:srgbClr val="FFFFFF"/>
                          </a:solidFill>
                        </a:rPr>
                        <a:t>Debit</a:t>
                      </a:r>
                    </a:p>
                  </a:txBody>
                  <a:tcPr marL="45720" marR="45720" marT="45720" marB="45720" anchor="t" anchorCtr="0" horzOverflow="overflow">
                    <a:solidFill>
                      <a:srgbClr val="84B9D6"/>
                    </a:solidFill>
                  </a:tcPr>
                </a:tc>
                <a:tc>
                  <a:txBody>
                    <a:bodyPr/>
                    <a:lstStyle/>
                    <a:p>
                      <a:pPr algn="ctr" defTabSz="457200">
                        <a:lnSpc>
                          <a:spcPct val="150000"/>
                        </a:lnSpc>
                        <a:defRPr b="0" sz="1800">
                          <a:solidFill>
                            <a:srgbClr val="000000"/>
                          </a:solidFill>
                        </a:defRPr>
                      </a:pPr>
                      <a:r>
                        <a:rPr b="1">
                          <a:solidFill>
                            <a:srgbClr val="FFFFFF"/>
                          </a:solidFill>
                        </a:rPr>
                        <a:t>Credit</a:t>
                      </a:r>
                    </a:p>
                  </a:txBody>
                  <a:tcPr marL="45720" marR="45720" marT="45720" marB="45720" anchor="t" anchorCtr="0" horzOverflow="overflow">
                    <a:solidFill>
                      <a:srgbClr val="84B9D6"/>
                    </a:solidFill>
                  </a:tcPr>
                </a:tc>
              </a:tr>
              <a:tr h="370840">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r>
              <a:tr h="370840">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c>
                  <a:txBody>
                    <a:bodyPr/>
                    <a:lstStyle/>
                    <a:p>
                      <a:pPr algn="l" defTabSz="457200">
                        <a:lnSpc>
                          <a:spcPct val="150000"/>
                        </a:lnSpc>
                        <a:defRPr sz="1800"/>
                      </a:pPr>
                    </a:p>
                  </a:txBody>
                  <a:tcPr marL="45720" marR="45720" marT="45720" marB="45720" anchor="t" anchorCtr="0" horzOverflow="overflow"/>
                </a:tc>
              </a:tr>
            </a:tbl>
          </a:graphicData>
        </a:graphic>
      </p:graphicFrame>
      <p:sp>
        <p:nvSpPr>
          <p:cNvPr id="622" name="Rectangle 4"/>
          <p:cNvSpPr txBox="1"/>
          <p:nvPr/>
        </p:nvSpPr>
        <p:spPr>
          <a:xfrm>
            <a:off x="626912" y="1740004"/>
            <a:ext cx="5061106" cy="1336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spcBef>
                <a:spcPts val="600"/>
              </a:spcBef>
              <a:defRPr sz="2000"/>
            </a:pPr>
            <a:r>
              <a:t>Expenses can also be recorded </a:t>
            </a:r>
            <a:r>
              <a:rPr i="1"/>
              <a:t>at the same time</a:t>
            </a:r>
            <a:r>
              <a:t> when cash is paid. </a:t>
            </a:r>
          </a:p>
          <a:p>
            <a:pPr>
              <a:spcBef>
                <a:spcPts val="600"/>
              </a:spcBef>
            </a:pPr>
            <a:r>
              <a:t>For example, if salaries for January are paid on January 31, the entry on January 31 is:</a:t>
            </a:r>
          </a:p>
        </p:txBody>
      </p:sp>
      <p:sp>
        <p:nvSpPr>
          <p:cNvPr id="623" name="Rectangle 8"/>
          <p:cNvSpPr txBox="1"/>
          <p:nvPr/>
        </p:nvSpPr>
        <p:spPr>
          <a:xfrm>
            <a:off x="6503982" y="1714543"/>
            <a:ext cx="5280037" cy="1005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000"/>
            </a:lvl1pPr>
          </a:lstStyle>
          <a:p>
            <a:pPr/>
            <a:r>
              <a:t>When a cash payment is made before the expense is incurred, such as insurance paid in advance:</a:t>
            </a:r>
          </a:p>
        </p:txBody>
      </p:sp>
      <p:sp>
        <p:nvSpPr>
          <p:cNvPr id="624" name="Rectangle 10"/>
          <p:cNvSpPr txBox="1"/>
          <p:nvPr/>
        </p:nvSpPr>
        <p:spPr>
          <a:xfrm>
            <a:off x="6540925" y="4359502"/>
            <a:ext cx="5061107" cy="929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As the prepaid insurance is used, it is appropriate to report an expense on the income statement by recording the following entry:</a:t>
            </a:r>
          </a:p>
        </p:txBody>
      </p:sp>
      <p:sp>
        <p:nvSpPr>
          <p:cNvPr id="625" name="Rectangle 5"/>
          <p:cNvSpPr txBox="1"/>
          <p:nvPr/>
        </p:nvSpPr>
        <p:spPr>
          <a:xfrm>
            <a:off x="716852" y="4439222"/>
            <a:ext cx="4887793" cy="929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As a result of this entry, salaries expense is reported on the ________ income statement when cash is paid.</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7" name="Title 1"/>
          <p:cNvSpPr txBox="1"/>
          <p:nvPr>
            <p:ph type="title"/>
          </p:nvPr>
        </p:nvSpPr>
        <p:spPr>
          <a:xfrm>
            <a:off x="581192" y="702155"/>
            <a:ext cx="11029616" cy="1188721"/>
          </a:xfrm>
          <a:prstGeom prst="rect">
            <a:avLst/>
          </a:prstGeom>
        </p:spPr>
        <p:txBody>
          <a:bodyPr anchor="ctr"/>
          <a:lstStyle>
            <a:lvl1pPr>
              <a:defRPr b="1" sz="3200">
                <a:latin typeface="+mj-lt"/>
                <a:ea typeface="+mj-ea"/>
                <a:cs typeface="+mj-cs"/>
                <a:sym typeface="Helvetica"/>
              </a:defRPr>
            </a:lvl1pPr>
          </a:lstStyle>
          <a:p>
            <a:pPr/>
            <a:r>
              <a:t>expense Recognition summary</a:t>
            </a:r>
          </a:p>
        </p:txBody>
      </p:sp>
      <p:sp>
        <p:nvSpPr>
          <p:cNvPr id="628"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29" name="Content Placeholder 2"/>
          <p:cNvSpPr txBox="1"/>
          <p:nvPr>
            <p:ph type="body" idx="1"/>
          </p:nvPr>
        </p:nvSpPr>
        <p:spPr>
          <a:xfrm>
            <a:off x="581191" y="1890876"/>
            <a:ext cx="11213646" cy="4407692"/>
          </a:xfrm>
          <a:prstGeom prst="rect">
            <a:avLst/>
          </a:prstGeom>
        </p:spPr>
        <p:txBody>
          <a:bodyPr/>
          <a:lstStyle/>
          <a:p>
            <a:pPr marL="290699" indent="-290699" defTabSz="434340">
              <a:lnSpc>
                <a:spcPct val="110000"/>
              </a:lnSpc>
              <a:spcBef>
                <a:spcPts val="800"/>
              </a:spcBef>
              <a:buChar char="•"/>
              <a:defRPr sz="2280">
                <a:latin typeface="+mj-lt"/>
                <a:ea typeface="+mj-ea"/>
                <a:cs typeface="+mj-cs"/>
                <a:sym typeface="Helvetica"/>
              </a:defRPr>
            </a:pPr>
            <a:r>
              <a:t>The preceding examples illustrate how to match expenses to the appropriate accounting period. </a:t>
            </a:r>
          </a:p>
          <a:p>
            <a:pPr marL="290699" indent="-290699" defTabSz="434340">
              <a:lnSpc>
                <a:spcPct val="110000"/>
              </a:lnSpc>
              <a:spcBef>
                <a:spcPts val="800"/>
              </a:spcBef>
              <a:buChar char="•"/>
              <a:defRPr sz="2280">
                <a:latin typeface="+mj-lt"/>
                <a:ea typeface="+mj-ea"/>
                <a:cs typeface="+mj-cs"/>
                <a:sym typeface="Helvetica"/>
              </a:defRPr>
            </a:pPr>
            <a:r>
              <a:t>The matching principle requires that expenses be reported </a:t>
            </a:r>
            <a:r>
              <a:rPr i="1"/>
              <a:t>i</a:t>
            </a:r>
            <a:r>
              <a:rPr b="1" i="1"/>
              <a:t>n the same period</a:t>
            </a:r>
            <a:r>
              <a:t> as the revenues they helped generate. That is, expenses are reported on the income statement: </a:t>
            </a:r>
          </a:p>
          <a:p>
            <a:pPr lvl="1" marL="760094" indent="-349884" defTabSz="434340">
              <a:lnSpc>
                <a:spcPct val="110000"/>
              </a:lnSpc>
              <a:spcBef>
                <a:spcPts val="800"/>
              </a:spcBef>
              <a:buChar char="➢"/>
              <a:defRPr b="1" sz="1900">
                <a:latin typeface="+mj-lt"/>
                <a:ea typeface="+mj-ea"/>
                <a:cs typeface="+mj-cs"/>
                <a:sym typeface="Helvetica"/>
              </a:defRPr>
            </a:pPr>
            <a:r>
              <a:t>When related revenue is recognized, or </a:t>
            </a:r>
            <a:endParaRPr sz="2280"/>
          </a:p>
          <a:p>
            <a:pPr lvl="1" marL="760094" indent="-349884" defTabSz="434340">
              <a:lnSpc>
                <a:spcPct val="110000"/>
              </a:lnSpc>
              <a:spcBef>
                <a:spcPts val="800"/>
              </a:spcBef>
              <a:buChar char="➢"/>
              <a:defRPr b="1" sz="1900">
                <a:latin typeface="+mj-lt"/>
                <a:ea typeface="+mj-ea"/>
                <a:cs typeface="+mj-cs"/>
                <a:sym typeface="Helvetica"/>
              </a:defRPr>
            </a:pPr>
            <a:r>
              <a:t>During the appropriate time period when it is consumed, regardless of when cash is paid.</a:t>
            </a:r>
            <a:endParaRPr sz="2280"/>
          </a:p>
          <a:p>
            <a:pPr marL="290699" indent="-290699" defTabSz="434340">
              <a:lnSpc>
                <a:spcPct val="110000"/>
              </a:lnSpc>
              <a:spcBef>
                <a:spcPts val="800"/>
              </a:spcBef>
              <a:buChar char="•"/>
              <a:defRPr sz="2280">
                <a:latin typeface="+mj-lt"/>
                <a:ea typeface="+mj-ea"/>
                <a:cs typeface="+mj-cs"/>
                <a:sym typeface="Helvetica"/>
              </a:defRPr>
            </a:pPr>
            <a:r>
              <a:t>To ensure the recognition and matching of revenues and expenses to the correct accounting period, account balances must be reviewed and </a:t>
            </a:r>
            <a:r>
              <a:rPr b="1"/>
              <a:t>adjusted</a:t>
            </a:r>
            <a:r>
              <a:t> prior to the preparation of financial statements.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631" name="Table 4"/>
          <p:cNvGraphicFramePr/>
          <p:nvPr/>
        </p:nvGraphicFramePr>
        <p:xfrm>
          <a:off x="485729" y="1568476"/>
          <a:ext cx="11220541" cy="1303708"/>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3347234"/>
                <a:gridCol w="3905338"/>
                <a:gridCol w="3967968"/>
              </a:tblGrid>
              <a:tr h="434569">
                <a:tc>
                  <a:txBody>
                    <a:bodyPr/>
                    <a:lstStyle/>
                    <a:p>
                      <a:pPr algn="l" defTabSz="457200">
                        <a:defRPr sz="1900"/>
                      </a:pPr>
                    </a:p>
                  </a:txBody>
                  <a:tcPr marL="45720" marR="45720" marT="45720" marB="45720" anchor="ctr" anchorCtr="0" horzOverflow="overflow"/>
                </a:tc>
                <a:tc>
                  <a:txBody>
                    <a:bodyPr/>
                    <a:lstStyle/>
                    <a:p>
                      <a:pPr algn="l" defTabSz="457200">
                        <a:defRPr b="0" sz="1800">
                          <a:solidFill>
                            <a:srgbClr val="000000"/>
                          </a:solidFill>
                        </a:defRPr>
                      </a:pPr>
                      <a:r>
                        <a:rPr b="1" sz="1900">
                          <a:solidFill>
                            <a:srgbClr val="FFFFFF"/>
                          </a:solidFill>
                        </a:rPr>
                        <a:t>Revenues has been earned</a:t>
                      </a:r>
                    </a:p>
                  </a:txBody>
                  <a:tcPr marL="45720" marR="45720" marT="45720" marB="45720" anchor="ctr" anchorCtr="0" horzOverflow="overflow"/>
                </a:tc>
                <a:tc>
                  <a:txBody>
                    <a:bodyPr/>
                    <a:lstStyle/>
                    <a:p>
                      <a:pPr algn="l" defTabSz="457200">
                        <a:defRPr sz="1900"/>
                      </a:pPr>
                      <a:r>
                        <a:t>Revenues </a:t>
                      </a:r>
                      <a:r>
                        <a:rPr u="sng"/>
                        <a:t>not</a:t>
                      </a:r>
                      <a:r>
                        <a:t> yet earned</a:t>
                      </a:r>
                    </a:p>
                  </a:txBody>
                  <a:tcPr marL="45720" marR="45720" marT="45720" marB="45720" anchor="ctr" anchorCtr="0" horzOverflow="overflow"/>
                </a:tc>
              </a:tr>
              <a:tr h="434569">
                <a:tc>
                  <a:txBody>
                    <a:bodyPr/>
                    <a:lstStyle/>
                    <a:p>
                      <a:pPr algn="l" defTabSz="457200">
                        <a:defRPr sz="1800"/>
                      </a:pPr>
                      <a:r>
                        <a:rPr sz="1900"/>
                        <a:t>Cash payments have been received from customers.</a:t>
                      </a:r>
                    </a:p>
                  </a:txBody>
                  <a:tcPr marL="45720" marR="45720" marT="45720" marB="45720" anchor="ctr" anchorCtr="0" horzOverflow="overflow"/>
                </a:tc>
                <a:tc>
                  <a:txBody>
                    <a:bodyPr/>
                    <a:lstStyle/>
                    <a:p>
                      <a:pPr algn="l" defTabSz="457200">
                        <a:defRPr sz="1800"/>
                      </a:pPr>
                      <a:r>
                        <a:rPr sz="1900"/>
                        <a:t>Revenues should be recognized (debit ______/credit ______)</a:t>
                      </a:r>
                    </a:p>
                  </a:txBody>
                  <a:tcPr marL="45720" marR="45720" marT="45720" marB="45720" anchor="ctr" anchorCtr="0" horzOverflow="overflow"/>
                </a:tc>
                <a:tc>
                  <a:txBody>
                    <a:bodyPr/>
                    <a:lstStyle/>
                    <a:p>
                      <a:pPr algn="l" defTabSz="457200">
                        <a:defRPr sz="1800"/>
                      </a:pPr>
                      <a:r>
                        <a:rPr sz="1900"/>
                        <a:t>Revenue should not be recognized; 
A ________ is created (unearned revenue/deferred revenue)</a:t>
                      </a:r>
                    </a:p>
                  </a:txBody>
                  <a:tcPr marL="45720" marR="45720" marT="45720" marB="45720" anchor="ctr" anchorCtr="0" horzOverflow="overflow"/>
                </a:tc>
              </a:tr>
              <a:tr h="434569">
                <a:tc>
                  <a:txBody>
                    <a:bodyPr/>
                    <a:lstStyle/>
                    <a:p>
                      <a:pPr algn="l" defTabSz="457200">
                        <a:defRPr sz="1900"/>
                      </a:pPr>
                      <a:r>
                        <a:t>Cash payments have </a:t>
                      </a:r>
                      <a:r>
                        <a:rPr b="1" u="sng"/>
                        <a:t>not</a:t>
                      </a:r>
                      <a:r>
                        <a:t> been received from customers.</a:t>
                      </a:r>
                    </a:p>
                  </a:txBody>
                  <a:tcPr marL="45720" marR="45720" marT="45720" marB="45720" anchor="ctr" anchorCtr="0" horzOverflow="overflow"/>
                </a:tc>
                <a:tc>
                  <a:txBody>
                    <a:bodyPr/>
                    <a:lstStyle/>
                    <a:p>
                      <a:pPr algn="l" defTabSz="457200">
                        <a:defRPr sz="1800"/>
                      </a:pPr>
                      <a:r>
                        <a:rPr sz="1900"/>
                        <a:t>Revenues should be recognized (debit ______/credit ______)</a:t>
                      </a:r>
                    </a:p>
                  </a:txBody>
                  <a:tcPr marL="45720" marR="45720" marT="45720" marB="45720" anchor="ctr" anchorCtr="0" horzOverflow="overflow"/>
                </a:tc>
                <a:tc>
                  <a:txBody>
                    <a:bodyPr/>
                    <a:lstStyle/>
                    <a:p>
                      <a:pPr algn="l" defTabSz="457200">
                        <a:defRPr sz="1800"/>
                      </a:pPr>
                      <a:r>
                        <a:rPr sz="1900"/>
                        <a:t>No transaction and no journal entry</a:t>
                      </a:r>
                    </a:p>
                  </a:txBody>
                  <a:tcPr marL="45720" marR="45720" marT="45720" marB="45720" anchor="ctr" anchorCtr="0" horzOverflow="overflow"/>
                </a:tc>
              </a:tr>
            </a:tbl>
          </a:graphicData>
        </a:graphic>
      </p:graphicFrame>
      <p:sp>
        <p:nvSpPr>
          <p:cNvPr id="632" name="Title 1"/>
          <p:cNvSpPr txBox="1"/>
          <p:nvPr>
            <p:ph type="title"/>
          </p:nvPr>
        </p:nvSpPr>
        <p:spPr>
          <a:xfrm>
            <a:off x="581192" y="579604"/>
            <a:ext cx="11029616" cy="931405"/>
          </a:xfrm>
          <a:prstGeom prst="rect">
            <a:avLst/>
          </a:prstGeom>
        </p:spPr>
        <p:txBody>
          <a:bodyPr anchor="ctr"/>
          <a:lstStyle>
            <a:lvl1pPr>
              <a:defRPr b="1">
                <a:latin typeface="+mj-lt"/>
                <a:ea typeface="+mj-ea"/>
                <a:cs typeface="+mj-cs"/>
                <a:sym typeface="Helvetica"/>
              </a:defRPr>
            </a:lvl1pPr>
          </a:lstStyle>
          <a:p>
            <a:pPr/>
            <a:r>
              <a:t>Revenue Recognition &amp; expense matching summary</a:t>
            </a:r>
          </a:p>
        </p:txBody>
      </p:sp>
      <p:graphicFrame>
        <p:nvGraphicFramePr>
          <p:cNvPr id="633" name="Table 5"/>
          <p:cNvGraphicFramePr/>
          <p:nvPr/>
        </p:nvGraphicFramePr>
        <p:xfrm>
          <a:off x="485729" y="4035795"/>
          <a:ext cx="11220540" cy="1303708"/>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3347234"/>
                <a:gridCol w="3883069"/>
                <a:gridCol w="3990236"/>
              </a:tblGrid>
              <a:tr h="434569">
                <a:tc>
                  <a:txBody>
                    <a:bodyPr/>
                    <a:lstStyle/>
                    <a:p>
                      <a:pPr algn="l" defTabSz="457200">
                        <a:defRPr sz="2000"/>
                      </a:pPr>
                    </a:p>
                  </a:txBody>
                  <a:tcPr marL="45720" marR="45720" marT="45720" marB="45720" anchor="ctr" anchorCtr="0" horzOverflow="overflow"/>
                </a:tc>
                <a:tc>
                  <a:txBody>
                    <a:bodyPr/>
                    <a:lstStyle/>
                    <a:p>
                      <a:pPr algn="l" defTabSz="457200">
                        <a:defRPr b="0" sz="1800">
                          <a:solidFill>
                            <a:srgbClr val="000000"/>
                          </a:solidFill>
                        </a:defRPr>
                      </a:pPr>
                      <a:r>
                        <a:rPr b="1" sz="2000">
                          <a:solidFill>
                            <a:srgbClr val="FFFFFF"/>
                          </a:solidFill>
                        </a:rPr>
                        <a:t>Costs Recorded as Expense</a:t>
                      </a:r>
                    </a:p>
                  </a:txBody>
                  <a:tcPr marL="45720" marR="45720" marT="45720" marB="45720" anchor="ctr" anchorCtr="0" horzOverflow="overflow"/>
                </a:tc>
                <a:tc>
                  <a:txBody>
                    <a:bodyPr/>
                    <a:lstStyle/>
                    <a:p>
                      <a:pPr algn="l" defTabSz="457200">
                        <a:defRPr b="0" sz="1800">
                          <a:solidFill>
                            <a:srgbClr val="000000"/>
                          </a:solidFill>
                        </a:defRPr>
                      </a:pPr>
                      <a:r>
                        <a:rPr b="1" sz="2000">
                          <a:solidFill>
                            <a:srgbClr val="FFFFFF"/>
                          </a:solidFill>
                        </a:rPr>
                        <a:t>Costs Recorded as Assets</a:t>
                      </a:r>
                    </a:p>
                  </a:txBody>
                  <a:tcPr marL="45720" marR="45720" marT="45720" marB="45720" anchor="ctr" anchorCtr="0" horzOverflow="overflow"/>
                </a:tc>
              </a:tr>
              <a:tr h="434569">
                <a:tc>
                  <a:txBody>
                    <a:bodyPr/>
                    <a:lstStyle/>
                    <a:p>
                      <a:pPr algn="l" defTabSz="457200">
                        <a:defRPr sz="1800"/>
                      </a:pPr>
                      <a:r>
                        <a:rPr sz="2000"/>
                        <a:t>Cash payments have been made</a:t>
                      </a:r>
                    </a:p>
                  </a:txBody>
                  <a:tcPr marL="45720" marR="45720" marT="45720" marB="45720" anchor="ctr" anchorCtr="0" horzOverflow="overflow"/>
                </a:tc>
                <a:tc>
                  <a:txBody>
                    <a:bodyPr/>
                    <a:lstStyle/>
                    <a:p>
                      <a:pPr algn="l" defTabSz="457200">
                        <a:defRPr sz="2000"/>
                      </a:pPr>
                      <a:r>
                        <a:t>Paid for </a:t>
                      </a:r>
                      <a:r>
                        <a:rPr i="1"/>
                        <a:t>present</a:t>
                      </a:r>
                      <a:r>
                        <a:t> period revenue</a:t>
                      </a:r>
                    </a:p>
                    <a:p>
                      <a:pPr algn="l" defTabSz="457200">
                        <a:defRPr sz="2000"/>
                      </a:pPr>
                      <a:r>
                        <a:t>Expense are recognized          (debit ______/credit ______)</a:t>
                      </a:r>
                    </a:p>
                  </a:txBody>
                  <a:tcPr marL="45720" marR="45720" marT="45720" marB="45720" anchor="ctr" anchorCtr="0" horzOverflow="overflow"/>
                </a:tc>
                <a:tc>
                  <a:txBody>
                    <a:bodyPr/>
                    <a:lstStyle/>
                    <a:p>
                      <a:pPr algn="l" defTabSz="457200">
                        <a:defRPr sz="2000"/>
                      </a:pPr>
                      <a:r>
                        <a:t>Paid for </a:t>
                      </a:r>
                      <a:r>
                        <a:rPr i="1"/>
                        <a:t>future</a:t>
                      </a:r>
                      <a:r>
                        <a:t> period revenue</a:t>
                      </a:r>
                    </a:p>
                    <a:p>
                      <a:pPr algn="l" defTabSz="457200">
                        <a:defRPr sz="2000"/>
                      </a:pPr>
                      <a:r>
                        <a:t>No expenses are recognized; </a:t>
                      </a:r>
                    </a:p>
                    <a:p>
                      <a:pPr algn="l" defTabSz="457200">
                        <a:defRPr sz="2000"/>
                      </a:pPr>
                      <a:r>
                        <a:t>An ______ is created (prepaid expense or deferred expense)</a:t>
                      </a:r>
                    </a:p>
                  </a:txBody>
                  <a:tcPr marL="45720" marR="45720" marT="45720" marB="45720" anchor="ctr" anchorCtr="0" horzOverflow="overflow"/>
                </a:tc>
              </a:tr>
              <a:tr h="434569">
                <a:tc>
                  <a:txBody>
                    <a:bodyPr/>
                    <a:lstStyle/>
                    <a:p>
                      <a:pPr algn="l" defTabSz="457200">
                        <a:defRPr sz="1800"/>
                      </a:pPr>
                      <a:r>
                        <a:rPr sz="2000"/>
                        <a:t>Cash payments have yet to be made</a:t>
                      </a:r>
                    </a:p>
                  </a:txBody>
                  <a:tcPr marL="45720" marR="45720" marT="45720" marB="45720" anchor="ctr" anchorCtr="0" horzOverflow="overflow"/>
                </a:tc>
                <a:tc>
                  <a:txBody>
                    <a:bodyPr/>
                    <a:lstStyle/>
                    <a:p>
                      <a:pPr algn="l" defTabSz="457200">
                        <a:defRPr sz="1800"/>
                      </a:pPr>
                      <a:r>
                        <a:rPr sz="2000"/>
                        <a:t>Expense are recognized          (debit ______/credit ______)</a:t>
                      </a:r>
                    </a:p>
                  </a:txBody>
                  <a:tcPr marL="45720" marR="45720" marT="45720" marB="45720" anchor="ctr" anchorCtr="0" horzOverflow="overflow"/>
                </a:tc>
                <a:tc>
                  <a:txBody>
                    <a:bodyPr/>
                    <a:lstStyle/>
                    <a:p>
                      <a:pPr algn="l" defTabSz="457200">
                        <a:defRPr sz="1800"/>
                      </a:pPr>
                      <a:r>
                        <a:rPr sz="2000"/>
                        <a:t>N/A</a:t>
                      </a:r>
                    </a:p>
                  </a:txBody>
                  <a:tcPr marL="45720" marR="45720" marT="45720" marB="45720" anchor="ctr" anchorCtr="0" horzOverflow="overflow"/>
                </a:tc>
              </a:tr>
            </a:tbl>
          </a:graphicData>
        </a:graphic>
      </p:graphicFrame>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7" name="Rectangle 8"/>
          <p:cNvSpPr/>
          <p:nvPr/>
        </p:nvSpPr>
        <p:spPr>
          <a:xfrm>
            <a:off x="-1" y="1"/>
            <a:ext cx="12192001" cy="6858001"/>
          </a:xfrm>
          <a:prstGeom prst="rect">
            <a:avLst/>
          </a:prstGeom>
          <a:solidFill>
            <a:srgbClr val="000000"/>
          </a:solidFill>
          <a:ln w="12700">
            <a:miter lim="400000"/>
          </a:ln>
        </p:spPr>
        <p:txBody>
          <a:bodyPr lIns="45719" rIns="45719" anchor="ctr"/>
          <a:lstStyle/>
          <a:p>
            <a:pPr algn="ctr">
              <a:defRPr>
                <a:solidFill>
                  <a:srgbClr val="FFFFFF"/>
                </a:solidFill>
              </a:defRPr>
            </a:pPr>
          </a:p>
        </p:txBody>
      </p:sp>
      <p:pic>
        <p:nvPicPr>
          <p:cNvPr id="638" name="Picture 3" descr="Picture 3"/>
          <p:cNvPicPr>
            <a:picLocks noChangeAspect="1"/>
          </p:cNvPicPr>
          <p:nvPr/>
        </p:nvPicPr>
        <p:blipFill>
          <a:blip r:embed="rId2">
            <a:extLst/>
          </a:blip>
          <a:srcRect l="0" t="3986" r="0" b="11743"/>
          <a:stretch>
            <a:fillRect/>
          </a:stretch>
        </p:blipFill>
        <p:spPr>
          <a:xfrm>
            <a:off x="0" y="12"/>
            <a:ext cx="12191980" cy="6857989"/>
          </a:xfrm>
          <a:prstGeom prst="rect">
            <a:avLst/>
          </a:prstGeom>
          <a:ln w="12700">
            <a:miter lim="400000"/>
          </a:ln>
        </p:spPr>
      </p:pic>
      <p:sp>
        <p:nvSpPr>
          <p:cNvPr id="639" name="Rectangle 10"/>
          <p:cNvSpPr/>
          <p:nvPr/>
        </p:nvSpPr>
        <p:spPr>
          <a:xfrm>
            <a:off x="514058" y="457200"/>
            <a:ext cx="5010913" cy="91441"/>
          </a:xfrm>
          <a:prstGeom prst="rect">
            <a:avLst/>
          </a:prstGeom>
          <a:solidFill>
            <a:srgbClr val="465359"/>
          </a:solidFill>
          <a:ln w="12700">
            <a:miter lim="400000"/>
          </a:ln>
        </p:spPr>
        <p:txBody>
          <a:bodyPr lIns="45719" rIns="45719"/>
          <a:lstStyle/>
          <a:p>
            <a:pPr>
              <a:defRPr>
                <a:solidFill>
                  <a:srgbClr val="FFFFFF"/>
                </a:solidFill>
              </a:defRPr>
            </a:pPr>
          </a:p>
        </p:txBody>
      </p:sp>
      <p:sp>
        <p:nvSpPr>
          <p:cNvPr id="640" name="Rectangle 12"/>
          <p:cNvSpPr/>
          <p:nvPr/>
        </p:nvSpPr>
        <p:spPr>
          <a:xfrm>
            <a:off x="515583" y="601197"/>
            <a:ext cx="5009389" cy="5789368"/>
          </a:xfrm>
          <a:prstGeom prst="rect">
            <a:avLst/>
          </a:prstGeom>
          <a:solidFill>
            <a:srgbClr val="465359"/>
          </a:solidFill>
          <a:ln w="12700">
            <a:miter lim="400000"/>
          </a:ln>
        </p:spPr>
        <p:txBody>
          <a:bodyPr lIns="45719" rIns="45719"/>
          <a:lstStyle/>
          <a:p>
            <a:pPr>
              <a:defRPr>
                <a:solidFill>
                  <a:srgbClr val="FFFFFF"/>
                </a:solidFill>
              </a:defRPr>
            </a:pPr>
          </a:p>
        </p:txBody>
      </p:sp>
      <p:sp>
        <p:nvSpPr>
          <p:cNvPr id="641" name="Title 1"/>
          <p:cNvSpPr txBox="1"/>
          <p:nvPr>
            <p:ph type="title"/>
          </p:nvPr>
        </p:nvSpPr>
        <p:spPr>
          <a:xfrm>
            <a:off x="837126" y="1419225"/>
            <a:ext cx="4320228" cy="2395117"/>
          </a:xfrm>
          <a:prstGeom prst="rect">
            <a:avLst/>
          </a:prstGeom>
        </p:spPr>
        <p:txBody>
          <a:bodyPr/>
          <a:lstStyle/>
          <a:p>
            <a:pPr>
              <a:defRPr sz="4000">
                <a:latin typeface="+mj-lt"/>
                <a:ea typeface="+mj-ea"/>
                <a:cs typeface="+mj-cs"/>
                <a:sym typeface="Helvetica"/>
              </a:defRPr>
            </a:pPr>
            <a:r>
              <a:t>INFO 7225 </a:t>
            </a:r>
            <a:br/>
            <a:r>
              <a:rPr cap="none" sz="3200"/>
              <a:t>Module </a:t>
            </a:r>
            <a:r>
              <a:rPr sz="3200"/>
              <a:t>1</a:t>
            </a:r>
          </a:p>
        </p:txBody>
      </p:sp>
      <p:sp>
        <p:nvSpPr>
          <p:cNvPr id="642" name="Subtitle 2"/>
          <p:cNvSpPr txBox="1"/>
          <p:nvPr>
            <p:ph type="body" sz="quarter" idx="1"/>
          </p:nvPr>
        </p:nvSpPr>
        <p:spPr>
          <a:xfrm>
            <a:off x="837124" y="3824577"/>
            <a:ext cx="4687847" cy="1323440"/>
          </a:xfrm>
          <a:prstGeom prst="rect">
            <a:avLst/>
          </a:prstGeom>
        </p:spPr>
        <p:txBody>
          <a:bodyPr/>
          <a:lstStyle/>
          <a:p>
            <a:pPr>
              <a:defRPr b="1" cap="none">
                <a:solidFill>
                  <a:srgbClr val="FFFFFF">
                    <a:alpha val="75000"/>
                  </a:srgbClr>
                </a:solidFill>
                <a:latin typeface="+mj-lt"/>
                <a:ea typeface="+mj-ea"/>
                <a:cs typeface="+mj-cs"/>
                <a:sym typeface="Helvetica"/>
              </a:defRPr>
            </a:pPr>
            <a:r>
              <a:t>6. Preparation of Financial Statements</a:t>
            </a:r>
          </a:p>
          <a:p>
            <a:pPr>
              <a:spcBef>
                <a:spcPts val="300"/>
              </a:spcBef>
              <a:defRPr cap="none" sz="1800">
                <a:solidFill>
                  <a:srgbClr val="FFFFFF">
                    <a:alpha val="75000"/>
                  </a:srgbClr>
                </a:solidFill>
                <a:latin typeface="+mj-lt"/>
                <a:ea typeface="+mj-ea"/>
                <a:cs typeface="+mj-cs"/>
                <a:sym typeface="Helvetica"/>
              </a:defRPr>
            </a:pPr>
            <a:r>
              <a:t>Professor Shiaoming Shi</a:t>
            </a:r>
          </a:p>
          <a:p>
            <a:pPr>
              <a:spcBef>
                <a:spcPts val="300"/>
              </a:spcBef>
              <a:defRPr cap="none" sz="1800">
                <a:solidFill>
                  <a:srgbClr val="FFFFFF">
                    <a:alpha val="75000"/>
                  </a:srgbClr>
                </a:solidFill>
                <a:latin typeface="+mj-lt"/>
                <a:ea typeface="+mj-ea"/>
                <a:cs typeface="+mj-cs"/>
                <a:sym typeface="Helvetica"/>
              </a:defRPr>
            </a:pPr>
            <a:r>
              <a:t>College of Engineering</a:t>
            </a:r>
          </a:p>
          <a:p>
            <a:pPr>
              <a:spcBef>
                <a:spcPts val="300"/>
              </a:spcBef>
              <a:defRPr cap="none" sz="1800">
                <a:solidFill>
                  <a:srgbClr val="FFFFFF">
                    <a:alpha val="75000"/>
                  </a:srgbClr>
                </a:solidFill>
                <a:latin typeface="+mj-lt"/>
                <a:ea typeface="+mj-ea"/>
                <a:cs typeface="+mj-cs"/>
                <a:sym typeface="Helvetica"/>
              </a:defRPr>
            </a:pPr>
            <a:r>
              <a:t>Northeastern University</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4" name="Content Placeholder 2"/>
          <p:cNvSpPr txBox="1"/>
          <p:nvPr>
            <p:ph type="body" sz="quarter" idx="1"/>
          </p:nvPr>
        </p:nvSpPr>
        <p:spPr>
          <a:xfrm>
            <a:off x="581191" y="3009047"/>
            <a:ext cx="11029617" cy="839904"/>
          </a:xfrm>
          <a:prstGeom prst="rect">
            <a:avLst/>
          </a:prstGeom>
        </p:spPr>
        <p:txBody>
          <a:bodyPr/>
          <a:lstStyle>
            <a:lvl1pPr marL="0" indent="0" algn="ctr">
              <a:buSzTx/>
              <a:buFont typeface="Wingdings 2"/>
              <a:buNone/>
              <a:defRPr b="1" sz="4000"/>
            </a:lvl1pPr>
          </a:lstStyle>
          <a:p>
            <a:pPr/>
            <a:r>
              <a:t>PREPARING FINANCIAL STATEMENTS</a:t>
            </a:r>
          </a:p>
        </p:txBody>
      </p:sp>
      <p:sp>
        <p:nvSpPr>
          <p:cNvPr id="645"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7" name="Title 1"/>
          <p:cNvSpPr txBox="1"/>
          <p:nvPr>
            <p:ph type="title"/>
          </p:nvPr>
        </p:nvSpPr>
        <p:spPr>
          <a:xfrm>
            <a:off x="581192" y="702155"/>
            <a:ext cx="11029616" cy="1188721"/>
          </a:xfrm>
          <a:prstGeom prst="rect">
            <a:avLst/>
          </a:prstGeom>
        </p:spPr>
        <p:txBody>
          <a:bodyPr anchor="ctr"/>
          <a:lstStyle>
            <a:lvl1pPr>
              <a:defRPr b="1" sz="4000">
                <a:latin typeface="+mj-lt"/>
                <a:ea typeface="+mj-ea"/>
                <a:cs typeface="+mj-cs"/>
                <a:sym typeface="Helvetica"/>
              </a:defRPr>
            </a:lvl1pPr>
          </a:lstStyle>
          <a:p>
            <a:pPr/>
            <a:r>
              <a:t>Learning objectives</a:t>
            </a:r>
          </a:p>
        </p:txBody>
      </p:sp>
      <p:sp>
        <p:nvSpPr>
          <p:cNvPr id="648" name="Content Placeholder 2"/>
          <p:cNvSpPr txBox="1"/>
          <p:nvPr>
            <p:ph type="body" idx="1"/>
          </p:nvPr>
        </p:nvSpPr>
        <p:spPr>
          <a:xfrm>
            <a:off x="581191" y="1890876"/>
            <a:ext cx="11029617" cy="4084474"/>
          </a:xfrm>
          <a:prstGeom prst="rect">
            <a:avLst/>
          </a:prstGeom>
        </p:spPr>
        <p:txBody>
          <a:bodyPr/>
          <a:lstStyle/>
          <a:p>
            <a:pPr marL="0" indent="0">
              <a:buSzTx/>
              <a:buFont typeface="Wingdings 2"/>
              <a:buNone/>
              <a:defRPr b="1" sz="2400"/>
            </a:pPr>
            <a:r>
              <a:t>After completing this session, you should be able to</a:t>
            </a:r>
          </a:p>
          <a:p>
            <a:pPr marL="574675" indent="-280988">
              <a:buFont typeface="Arial"/>
              <a:buChar char="•"/>
              <a:defRPr sz="2400"/>
            </a:pPr>
            <a:r>
              <a:t>Use an adjusted trial balance to prepare the following financial statements </a:t>
            </a:r>
          </a:p>
          <a:p>
            <a:pPr lvl="1" marL="1149350" indent="-342900">
              <a:defRPr sz="2000"/>
            </a:pPr>
            <a:r>
              <a:t>The Income Statement</a:t>
            </a:r>
            <a:endParaRPr sz="2400"/>
          </a:p>
          <a:p>
            <a:pPr lvl="1" marL="1149350" indent="-342900">
              <a:defRPr sz="2000"/>
            </a:pPr>
            <a:r>
              <a:t>The Statement of Shareholders’ Equity, and </a:t>
            </a:r>
            <a:endParaRPr sz="2400"/>
          </a:p>
          <a:p>
            <a:pPr lvl="1" marL="1149350" indent="-342900">
              <a:defRPr sz="2000"/>
            </a:pPr>
            <a:r>
              <a:t>The Balance Sheet</a:t>
            </a:r>
          </a:p>
        </p:txBody>
      </p:sp>
      <p:sp>
        <p:nvSpPr>
          <p:cNvPr id="649"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1" name="Title 1"/>
          <p:cNvSpPr txBox="1"/>
          <p:nvPr>
            <p:ph type="title"/>
          </p:nvPr>
        </p:nvSpPr>
        <p:spPr>
          <a:xfrm>
            <a:off x="581192" y="702155"/>
            <a:ext cx="11029616" cy="1188721"/>
          </a:xfrm>
          <a:prstGeom prst="rect">
            <a:avLst/>
          </a:prstGeom>
        </p:spPr>
        <p:txBody>
          <a:bodyPr anchor="ctr"/>
          <a:lstStyle>
            <a:lvl1pPr>
              <a:defRPr sz="3600"/>
            </a:lvl1pPr>
          </a:lstStyle>
          <a:p>
            <a:pPr/>
            <a:r>
              <a:t>Four Financial Statements</a:t>
            </a:r>
          </a:p>
        </p:txBody>
      </p:sp>
      <p:sp>
        <p:nvSpPr>
          <p:cNvPr id="652" name="Content Placeholder 2"/>
          <p:cNvSpPr txBox="1"/>
          <p:nvPr>
            <p:ph type="body" idx="1"/>
          </p:nvPr>
        </p:nvSpPr>
        <p:spPr>
          <a:xfrm>
            <a:off x="581191" y="2340864"/>
            <a:ext cx="11029617" cy="3634486"/>
          </a:xfrm>
          <a:prstGeom prst="rect">
            <a:avLst/>
          </a:prstGeom>
        </p:spPr>
        <p:txBody>
          <a:bodyPr/>
          <a:lstStyle/>
          <a:p>
            <a:pPr marL="514350" indent="-514350">
              <a:buAutoNum type="arabicPeriod" startAt="1"/>
            </a:pPr>
            <a:r>
              <a:t>The Income Statement</a:t>
            </a:r>
          </a:p>
          <a:p>
            <a:pPr marL="514350" indent="-514350">
              <a:buAutoNum type="arabicPeriod" startAt="1"/>
            </a:pPr>
            <a:r>
              <a:t>The Statement of Shareholders’ Equity</a:t>
            </a:r>
          </a:p>
          <a:p>
            <a:pPr marL="514350" indent="-514350">
              <a:buAutoNum type="arabicPeriod" startAt="1"/>
            </a:pPr>
            <a:r>
              <a:t>The Balance Sheet</a:t>
            </a:r>
          </a:p>
          <a:p>
            <a:pPr marL="514350" indent="-514350">
              <a:buAutoNum type="arabicPeriod" startAt="1"/>
            </a:pPr>
            <a:r>
              <a:t>The Statement of Cash Flows</a:t>
            </a:r>
          </a:p>
        </p:txBody>
      </p:sp>
      <p:sp>
        <p:nvSpPr>
          <p:cNvPr id="653" name="Slide Number Placeholder 4"/>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5" name="Title 1"/>
          <p:cNvSpPr txBox="1"/>
          <p:nvPr>
            <p:ph type="title"/>
          </p:nvPr>
        </p:nvSpPr>
        <p:spPr>
          <a:xfrm>
            <a:off x="581192" y="702155"/>
            <a:ext cx="11029616" cy="1188721"/>
          </a:xfrm>
          <a:prstGeom prst="rect">
            <a:avLst/>
          </a:prstGeom>
        </p:spPr>
        <p:txBody>
          <a:bodyPr anchor="ctr"/>
          <a:lstStyle>
            <a:lvl1pPr>
              <a:defRPr sz="3200"/>
            </a:lvl1pPr>
          </a:lstStyle>
          <a:p>
            <a:pPr/>
            <a:r>
              <a:t>ten elements of the financial statements</a:t>
            </a:r>
          </a:p>
        </p:txBody>
      </p:sp>
      <p:sp>
        <p:nvSpPr>
          <p:cNvPr id="656" name="Content Placeholder 2"/>
          <p:cNvSpPr txBox="1"/>
          <p:nvPr>
            <p:ph type="body" idx="1"/>
          </p:nvPr>
        </p:nvSpPr>
        <p:spPr>
          <a:xfrm>
            <a:off x="581191" y="1890876"/>
            <a:ext cx="11029617" cy="4084474"/>
          </a:xfrm>
          <a:prstGeom prst="rect">
            <a:avLst/>
          </a:prstGeom>
        </p:spPr>
        <p:txBody>
          <a:bodyPr/>
          <a:lstStyle/>
          <a:p>
            <a:pPr marL="287640" indent="-287640" defTabSz="429768">
              <a:spcBef>
                <a:spcPts val="500"/>
              </a:spcBef>
              <a:buFont typeface="Arial"/>
              <a:buChar char="•"/>
              <a:defRPr b="1" sz="1598"/>
            </a:pPr>
            <a:r>
              <a:t>Revenue</a:t>
            </a:r>
            <a:r>
              <a:rPr b="0"/>
              <a:t>—value of goods and services the organization sold or provided.</a:t>
            </a:r>
            <a:endParaRPr b="0"/>
          </a:p>
          <a:p>
            <a:pPr marL="287640" indent="-287640" defTabSz="429768">
              <a:spcBef>
                <a:spcPts val="500"/>
              </a:spcBef>
              <a:buFont typeface="Arial"/>
              <a:buChar char="•"/>
              <a:defRPr b="1" sz="1598"/>
            </a:pPr>
            <a:r>
              <a:t>Expenses</a:t>
            </a:r>
            <a:r>
              <a:rPr b="0"/>
              <a:t>—costs of providing the goods or services for which the organization earns revenue.</a:t>
            </a:r>
            <a:endParaRPr b="0"/>
          </a:p>
          <a:p>
            <a:pPr marL="287640" indent="-287640" defTabSz="429768">
              <a:spcBef>
                <a:spcPts val="500"/>
              </a:spcBef>
              <a:buFont typeface="Arial"/>
              <a:buChar char="•"/>
              <a:defRPr b="1" sz="1598"/>
            </a:pPr>
            <a:r>
              <a:t>Gains</a:t>
            </a:r>
            <a:r>
              <a:rPr b="0"/>
              <a:t>—gains are similar to revenue but relate to “incidental or peripheral” activities of the organization.</a:t>
            </a:r>
            <a:endParaRPr b="0"/>
          </a:p>
          <a:p>
            <a:pPr marL="287640" indent="-287640" defTabSz="429768">
              <a:spcBef>
                <a:spcPts val="500"/>
              </a:spcBef>
              <a:buFont typeface="Arial"/>
              <a:buChar char="•"/>
              <a:defRPr b="1" sz="1598"/>
            </a:pPr>
            <a:r>
              <a:t>Losses</a:t>
            </a:r>
            <a:r>
              <a:rPr b="0"/>
              <a:t>—losses are similar to expenses but related to “incidental or peripheral” activities of the organization</a:t>
            </a:r>
            <a:endParaRPr b="0"/>
          </a:p>
          <a:p>
            <a:pPr marL="287640" indent="-287640" defTabSz="429768">
              <a:spcBef>
                <a:spcPts val="500"/>
              </a:spcBef>
              <a:buFont typeface="Arial"/>
              <a:buChar char="•"/>
              <a:defRPr b="1" sz="1598"/>
            </a:pPr>
            <a:r>
              <a:t>Assets</a:t>
            </a:r>
            <a:r>
              <a:rPr b="0"/>
              <a:t>—items the organization owns, controls, or has a claim to.</a:t>
            </a:r>
            <a:endParaRPr b="0"/>
          </a:p>
          <a:p>
            <a:pPr marL="287640" indent="-287640" defTabSz="429768">
              <a:spcBef>
                <a:spcPts val="500"/>
              </a:spcBef>
              <a:buFont typeface="Arial"/>
              <a:buChar char="•"/>
              <a:defRPr b="1" sz="1598"/>
            </a:pPr>
            <a:r>
              <a:t>Liabilities</a:t>
            </a:r>
            <a:r>
              <a:rPr b="0"/>
              <a:t>—amounts the organization owes to others (also called creditors).</a:t>
            </a:r>
            <a:endParaRPr b="0"/>
          </a:p>
          <a:p>
            <a:pPr marL="287640" indent="-287640" defTabSz="429768">
              <a:spcBef>
                <a:spcPts val="500"/>
              </a:spcBef>
              <a:buFont typeface="Arial"/>
              <a:buChar char="•"/>
              <a:defRPr b="1" sz="1598"/>
            </a:pPr>
            <a:r>
              <a:t>Equity</a:t>
            </a:r>
            <a:r>
              <a:rPr b="0"/>
              <a:t>—the net worth (or net assets) of the organization.</a:t>
            </a:r>
            <a:endParaRPr b="0"/>
          </a:p>
          <a:p>
            <a:pPr marL="287640" indent="-287640" defTabSz="429768">
              <a:spcBef>
                <a:spcPts val="500"/>
              </a:spcBef>
              <a:buFont typeface="Arial"/>
              <a:buChar char="•"/>
              <a:defRPr b="1" sz="1598"/>
            </a:pPr>
            <a:r>
              <a:t>Investment by owners</a:t>
            </a:r>
            <a:r>
              <a:rPr b="0"/>
              <a:t>—cash or other assets provided to the organization in exchange for an ownership interest.</a:t>
            </a:r>
            <a:endParaRPr b="0"/>
          </a:p>
          <a:p>
            <a:pPr marL="287640" indent="-287640" defTabSz="429768">
              <a:spcBef>
                <a:spcPts val="500"/>
              </a:spcBef>
              <a:buFont typeface="Arial"/>
              <a:buChar char="•"/>
              <a:defRPr b="1" sz="1598"/>
            </a:pPr>
            <a:r>
              <a:t>Distribution to owners</a:t>
            </a:r>
            <a:r>
              <a:rPr b="0"/>
              <a:t>—cash, other assets, or ownership interest (equity) provided to owners.</a:t>
            </a:r>
            <a:endParaRPr b="0"/>
          </a:p>
          <a:p>
            <a:pPr marL="287640" indent="-287640" defTabSz="429768">
              <a:spcBef>
                <a:spcPts val="500"/>
              </a:spcBef>
              <a:buFont typeface="Arial"/>
              <a:buChar char="•"/>
              <a:defRPr b="1" sz="1598"/>
            </a:pPr>
            <a:r>
              <a:t>Comprehensive income</a:t>
            </a:r>
            <a:r>
              <a:rPr b="0"/>
              <a:t>—defined as the “change in equity of a business enterprise during a period from transactions and other events and circumstances from non-owner sources”. While further discussion of comprehensive income is reserved for intermediate and advanced studies in accounting, it is worth noting that comprehensive income has four components, focusing on activities related to foreign currency, derivatives, investments, and pensions.</a:t>
            </a:r>
          </a:p>
        </p:txBody>
      </p:sp>
      <p:sp>
        <p:nvSpPr>
          <p:cNvPr id="657"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9" name="Title 1"/>
          <p:cNvSpPr txBox="1"/>
          <p:nvPr>
            <p:ph type="title"/>
          </p:nvPr>
        </p:nvSpPr>
        <p:spPr>
          <a:xfrm>
            <a:off x="581192" y="702155"/>
            <a:ext cx="11029616" cy="1188721"/>
          </a:xfrm>
          <a:prstGeom prst="rect">
            <a:avLst/>
          </a:prstGeom>
        </p:spPr>
        <p:txBody>
          <a:bodyPr anchor="ctr"/>
          <a:lstStyle>
            <a:lvl1pPr>
              <a:defRPr sz="2400"/>
            </a:lvl1pPr>
          </a:lstStyle>
          <a:p>
            <a:pPr/>
            <a:r>
              <a:t>Graphical Representation of the Accounting Equation</a:t>
            </a:r>
          </a:p>
        </p:txBody>
      </p:sp>
      <p:sp>
        <p:nvSpPr>
          <p:cNvPr id="660"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661" name="Picture 4" descr="Picture 4"/>
          <p:cNvPicPr>
            <a:picLocks noChangeAspect="1"/>
          </p:cNvPicPr>
          <p:nvPr/>
        </p:nvPicPr>
        <p:blipFill>
          <a:blip r:embed="rId2">
            <a:extLst/>
          </a:blip>
          <a:stretch>
            <a:fillRect/>
          </a:stretch>
        </p:blipFill>
        <p:spPr>
          <a:xfrm>
            <a:off x="748144" y="2053632"/>
            <a:ext cx="10686474" cy="2234222"/>
          </a:xfrm>
          <a:prstGeom prst="rect">
            <a:avLst/>
          </a:prstGeom>
          <a:ln w="12700">
            <a:miter lim="400000"/>
          </a:ln>
        </p:spPr>
      </p:pic>
      <p:sp>
        <p:nvSpPr>
          <p:cNvPr id="662" name="Rectangle 5"/>
          <p:cNvSpPr/>
          <p:nvPr/>
        </p:nvSpPr>
        <p:spPr>
          <a:xfrm>
            <a:off x="6308435" y="3011054"/>
            <a:ext cx="2456874" cy="1276800"/>
          </a:xfrm>
          <a:prstGeom prst="rect">
            <a:avLst/>
          </a:prstGeom>
          <a:solidFill>
            <a:srgbClr val="FFFFFF"/>
          </a:solidFill>
          <a:ln w="12700">
            <a:miter lim="400000"/>
          </a:ln>
        </p:spPr>
        <p:txBody>
          <a:bodyPr lIns="45719" rIns="45719" anchor="ctr"/>
          <a:lstStyle/>
          <a:p>
            <a:pPr algn="ctr"/>
          </a:p>
        </p:txBody>
      </p:sp>
      <p:sp>
        <p:nvSpPr>
          <p:cNvPr id="663" name="Rectangle 6"/>
          <p:cNvSpPr/>
          <p:nvPr/>
        </p:nvSpPr>
        <p:spPr>
          <a:xfrm>
            <a:off x="8889997" y="3011054"/>
            <a:ext cx="2456874" cy="1276800"/>
          </a:xfrm>
          <a:prstGeom prst="rect">
            <a:avLst/>
          </a:prstGeom>
          <a:solidFill>
            <a:srgbClr val="FFFFFF"/>
          </a:solidFill>
          <a:ln w="12700">
            <a:miter lim="400000"/>
          </a:ln>
        </p:spPr>
        <p:txBody>
          <a:bodyPr lIns="45719" rIns="45719" anchor="ctr"/>
          <a:lstStyle/>
          <a:p>
            <a:pPr algn="ctr"/>
          </a:p>
        </p:txBody>
      </p:sp>
      <p:sp>
        <p:nvSpPr>
          <p:cNvPr id="664" name="Rectangle 7"/>
          <p:cNvSpPr/>
          <p:nvPr/>
        </p:nvSpPr>
        <p:spPr>
          <a:xfrm>
            <a:off x="5241635" y="3011054"/>
            <a:ext cx="309420" cy="1276800"/>
          </a:xfrm>
          <a:prstGeom prst="rect">
            <a:avLst/>
          </a:prstGeom>
          <a:solidFill>
            <a:srgbClr val="FFFFFF"/>
          </a:solidFill>
          <a:ln w="12700">
            <a:miter lim="400000"/>
          </a:ln>
        </p:spPr>
        <p:txBody>
          <a:bodyPr lIns="45719" rIns="45719" anchor="ctr"/>
          <a:lstStyle/>
          <a:p>
            <a:pPr algn="ctr"/>
          </a:p>
        </p:txBody>
      </p:sp>
      <p:sp>
        <p:nvSpPr>
          <p:cNvPr id="665" name="Rectangle 8"/>
          <p:cNvSpPr/>
          <p:nvPr/>
        </p:nvSpPr>
        <p:spPr>
          <a:xfrm>
            <a:off x="4708235" y="3011054"/>
            <a:ext cx="309420" cy="1276800"/>
          </a:xfrm>
          <a:prstGeom prst="rect">
            <a:avLst/>
          </a:prstGeom>
          <a:solidFill>
            <a:srgbClr val="FFFFFF"/>
          </a:solidFill>
          <a:ln w="12700">
            <a:miter lim="400000"/>
          </a:ln>
        </p:spPr>
        <p:txBody>
          <a:bodyPr lIns="45719" rIns="45719" anchor="ctr"/>
          <a:lstStyle/>
          <a:p>
            <a:pPr algn="ctr"/>
          </a:p>
        </p:txBody>
      </p:sp>
      <p:sp>
        <p:nvSpPr>
          <p:cNvPr id="666" name="Rectangle 9"/>
          <p:cNvSpPr/>
          <p:nvPr/>
        </p:nvSpPr>
        <p:spPr>
          <a:xfrm>
            <a:off x="4132117" y="3011054"/>
            <a:ext cx="309420" cy="1276800"/>
          </a:xfrm>
          <a:prstGeom prst="rect">
            <a:avLst/>
          </a:prstGeom>
          <a:solidFill>
            <a:srgbClr val="FFFFFF"/>
          </a:solidFill>
          <a:ln w="12700">
            <a:miter lim="400000"/>
          </a:ln>
        </p:spPr>
        <p:txBody>
          <a:bodyPr lIns="45719" rIns="45719" anchor="ctr"/>
          <a:lstStyle/>
          <a:p>
            <a:pPr algn="ctr"/>
          </a:p>
        </p:txBody>
      </p:sp>
      <p:sp>
        <p:nvSpPr>
          <p:cNvPr id="667" name="Rectangle 10"/>
          <p:cNvSpPr/>
          <p:nvPr/>
        </p:nvSpPr>
        <p:spPr>
          <a:xfrm>
            <a:off x="3641435" y="3011054"/>
            <a:ext cx="309420" cy="1276800"/>
          </a:xfrm>
          <a:prstGeom prst="rect">
            <a:avLst/>
          </a:prstGeom>
          <a:solidFill>
            <a:srgbClr val="FFFFFF"/>
          </a:solidFill>
          <a:ln w="12700">
            <a:miter lim="400000"/>
          </a:ln>
        </p:spPr>
        <p:txBody>
          <a:bodyPr lIns="45719" rIns="45719" anchor="ctr"/>
          <a:lstStyle/>
          <a:p>
            <a:pPr algn="ctr"/>
          </a:p>
        </p:txBody>
      </p:sp>
      <p:sp>
        <p:nvSpPr>
          <p:cNvPr id="668" name="Rectangle 11"/>
          <p:cNvSpPr/>
          <p:nvPr/>
        </p:nvSpPr>
        <p:spPr>
          <a:xfrm>
            <a:off x="2491507" y="3011054"/>
            <a:ext cx="309420" cy="1276800"/>
          </a:xfrm>
          <a:prstGeom prst="rect">
            <a:avLst/>
          </a:prstGeom>
          <a:solidFill>
            <a:srgbClr val="FFFFFF"/>
          </a:solidFill>
          <a:ln w="12700">
            <a:miter lim="400000"/>
          </a:ln>
        </p:spPr>
        <p:txBody>
          <a:bodyPr lIns="45719" rIns="45719" anchor="ctr"/>
          <a:lstStyle/>
          <a:p>
            <a:pPr algn="ctr"/>
          </a:p>
        </p:txBody>
      </p:sp>
      <p:sp>
        <p:nvSpPr>
          <p:cNvPr id="669" name="Rectangle 12"/>
          <p:cNvSpPr/>
          <p:nvPr/>
        </p:nvSpPr>
        <p:spPr>
          <a:xfrm>
            <a:off x="1435673" y="3047942"/>
            <a:ext cx="803566" cy="1276799"/>
          </a:xfrm>
          <a:prstGeom prst="rect">
            <a:avLst/>
          </a:prstGeom>
          <a:solidFill>
            <a:srgbClr val="FFFFFF"/>
          </a:solidFill>
          <a:ln w="12700">
            <a:miter lim="400000"/>
          </a:ln>
        </p:spPr>
        <p:txBody>
          <a:bodyPr lIns="45719" rIns="45719" anchor="ctr"/>
          <a:lstStyle/>
          <a:p>
            <a:pPr algn="ctr"/>
          </a:p>
        </p:txBody>
      </p:sp>
      <p:sp>
        <p:nvSpPr>
          <p:cNvPr id="670" name="Rectangle 13"/>
          <p:cNvSpPr/>
          <p:nvPr/>
        </p:nvSpPr>
        <p:spPr>
          <a:xfrm>
            <a:off x="859554" y="3011054"/>
            <a:ext cx="309420" cy="1276800"/>
          </a:xfrm>
          <a:prstGeom prst="rect">
            <a:avLst/>
          </a:prstGeom>
          <a:solidFill>
            <a:srgbClr val="FFFFFF"/>
          </a:solidFill>
          <a:ln w="12700">
            <a:miter lim="400000"/>
          </a:ln>
        </p:spPr>
        <p:txBody>
          <a:bodyPr lIns="45719" rIns="45719" anchor="ctr"/>
          <a:lstStyle/>
          <a:p>
            <a:pPr algn="ctr"/>
          </a:p>
        </p:txBody>
      </p:sp>
      <p:sp>
        <p:nvSpPr>
          <p:cNvPr id="671" name="Rectangle 2"/>
          <p:cNvSpPr/>
          <p:nvPr/>
        </p:nvSpPr>
        <p:spPr>
          <a:xfrm>
            <a:off x="1744821" y="2911150"/>
            <a:ext cx="208676" cy="13679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672" name="Rectangle 14"/>
          <p:cNvSpPr/>
          <p:nvPr/>
        </p:nvSpPr>
        <p:spPr>
          <a:xfrm>
            <a:off x="2932918" y="2886268"/>
            <a:ext cx="208676" cy="13679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673" name="Rectangle 15"/>
          <p:cNvSpPr/>
          <p:nvPr/>
        </p:nvSpPr>
        <p:spPr>
          <a:xfrm>
            <a:off x="4477258" y="2902224"/>
            <a:ext cx="208676" cy="13679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674" name="Rectangle 16"/>
          <p:cNvSpPr/>
          <p:nvPr/>
        </p:nvSpPr>
        <p:spPr>
          <a:xfrm>
            <a:off x="5665354" y="2877342"/>
            <a:ext cx="208676" cy="136792"/>
          </a:xfrm>
          <a:prstGeom prst="rect">
            <a:avLst/>
          </a:prstGeom>
          <a:solidFill>
            <a:srgbClr val="FFFFFF"/>
          </a:solidFill>
          <a:ln w="12700">
            <a:miter lim="400000"/>
          </a:ln>
        </p:spPr>
        <p:txBody>
          <a:bodyPr lIns="45719" rIns="45719" anchor="ctr"/>
          <a:lstStyle/>
          <a:p>
            <a:pPr algn="ctr">
              <a:defRPr>
                <a:solidFill>
                  <a:srgbClr val="FFFFFF"/>
                </a:solidFill>
              </a:defRPr>
            </a:pP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9" name="Title 1"/>
          <p:cNvSpPr txBox="1"/>
          <p:nvPr>
            <p:ph type="title"/>
          </p:nvPr>
        </p:nvSpPr>
        <p:spPr>
          <a:xfrm>
            <a:off x="581192" y="702155"/>
            <a:ext cx="11029616" cy="1188721"/>
          </a:xfrm>
          <a:prstGeom prst="rect">
            <a:avLst/>
          </a:prstGeom>
        </p:spPr>
        <p:txBody>
          <a:bodyPr/>
          <a:lstStyle>
            <a:lvl1pPr>
              <a:defRPr b="1">
                <a:latin typeface="+mj-lt"/>
                <a:ea typeface="+mj-ea"/>
                <a:cs typeface="+mj-cs"/>
                <a:sym typeface="Helvetica"/>
              </a:defRPr>
            </a:lvl1pPr>
          </a:lstStyle>
          <a:p>
            <a:pPr/>
            <a:r>
              <a:t>Learning objectives</a:t>
            </a:r>
          </a:p>
        </p:txBody>
      </p:sp>
      <p:sp>
        <p:nvSpPr>
          <p:cNvPr id="460" name="Content Placeholder 2"/>
          <p:cNvSpPr txBox="1"/>
          <p:nvPr>
            <p:ph type="body" idx="1"/>
          </p:nvPr>
        </p:nvSpPr>
        <p:spPr>
          <a:xfrm>
            <a:off x="581191" y="1890876"/>
            <a:ext cx="11029617" cy="4084474"/>
          </a:xfrm>
          <a:prstGeom prst="rect">
            <a:avLst/>
          </a:prstGeom>
        </p:spPr>
        <p:txBody>
          <a:bodyPr/>
          <a:lstStyle/>
          <a:p>
            <a:pPr marL="0" indent="0">
              <a:buSzTx/>
              <a:buFont typeface="Wingdings 2"/>
              <a:buNone/>
              <a:defRPr b="1" sz="2400"/>
            </a:pPr>
            <a:r>
              <a:t>After completing this session, you should be able to</a:t>
            </a:r>
          </a:p>
          <a:p>
            <a:pPr marL="574675" indent="-280988">
              <a:buFont typeface="Arial"/>
              <a:buChar char="•"/>
              <a:defRPr sz="2400"/>
            </a:pPr>
            <a:r>
              <a:t>Explain the difference between cash basis and accrual basis of accounting;</a:t>
            </a:r>
          </a:p>
          <a:p>
            <a:pPr marL="574675" indent="-280988">
              <a:buFont typeface="Arial"/>
              <a:buChar char="•"/>
              <a:defRPr sz="2400"/>
            </a:pPr>
            <a:r>
              <a:t>Apply revenue recognition principle and expense matching principle in accrual basis accounting;</a:t>
            </a:r>
          </a:p>
        </p:txBody>
      </p:sp>
      <p:sp>
        <p:nvSpPr>
          <p:cNvPr id="461" name="Slide Number Placeholder 3"/>
          <p:cNvSpPr txBox="1"/>
          <p:nvPr>
            <p:ph type="sldNum" sz="quarter" idx="2"/>
          </p:nvPr>
        </p:nvSpPr>
        <p:spPr>
          <a:xfrm>
            <a:off x="11421912" y="6471856"/>
            <a:ext cx="188898"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6" name="Title 1"/>
          <p:cNvSpPr txBox="1"/>
          <p:nvPr>
            <p:ph type="title"/>
          </p:nvPr>
        </p:nvSpPr>
        <p:spPr>
          <a:xfrm>
            <a:off x="581192" y="702155"/>
            <a:ext cx="11029616" cy="1188721"/>
          </a:xfrm>
          <a:prstGeom prst="rect">
            <a:avLst/>
          </a:prstGeom>
        </p:spPr>
        <p:txBody>
          <a:bodyPr anchor="ctr"/>
          <a:lstStyle/>
          <a:p>
            <a:pPr>
              <a:defRPr b="1" sz="4000">
                <a:latin typeface="Arial"/>
                <a:ea typeface="Arial"/>
                <a:cs typeface="Arial"/>
                <a:sym typeface="Arial"/>
              </a:defRPr>
            </a:pPr>
            <a:r>
              <a:t>1</a:t>
            </a:r>
            <a:r>
              <a:rPr b="0">
                <a:latin typeface="Gill Sans MT"/>
                <a:ea typeface="Gill Sans MT"/>
                <a:cs typeface="Gill Sans MT"/>
                <a:sym typeface="Gill Sans MT"/>
              </a:rPr>
              <a:t>. Income Statement</a:t>
            </a:r>
          </a:p>
        </p:txBody>
      </p:sp>
      <p:sp>
        <p:nvSpPr>
          <p:cNvPr id="677"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678" name="Picture 4" descr="Picture 4"/>
          <p:cNvPicPr>
            <a:picLocks noChangeAspect="1"/>
          </p:cNvPicPr>
          <p:nvPr/>
        </p:nvPicPr>
        <p:blipFill>
          <a:blip r:embed="rId2">
            <a:extLst/>
          </a:blip>
          <a:stretch>
            <a:fillRect/>
          </a:stretch>
        </p:blipFill>
        <p:spPr>
          <a:xfrm>
            <a:off x="581191" y="1890876"/>
            <a:ext cx="7586135" cy="4295936"/>
          </a:xfrm>
          <a:prstGeom prst="rect">
            <a:avLst/>
          </a:prstGeom>
          <a:ln w="12700">
            <a:miter lim="400000"/>
          </a:ln>
        </p:spPr>
      </p:pic>
      <p:sp>
        <p:nvSpPr>
          <p:cNvPr id="679" name="Rectangle 5"/>
          <p:cNvSpPr/>
          <p:nvPr/>
        </p:nvSpPr>
        <p:spPr>
          <a:xfrm>
            <a:off x="5107709" y="1890875"/>
            <a:ext cx="3685310" cy="1498870"/>
          </a:xfrm>
          <a:prstGeom prst="rect">
            <a:avLst/>
          </a:prstGeom>
          <a:solidFill>
            <a:srgbClr val="FFFFFF"/>
          </a:solidFill>
          <a:ln w="12700">
            <a:miter lim="400000"/>
          </a:ln>
        </p:spPr>
        <p:txBody>
          <a:bodyPr lIns="45719" rIns="45719" anchor="ctr"/>
          <a:lstStyle/>
          <a:p>
            <a:pPr algn="ctr"/>
          </a:p>
        </p:txBody>
      </p:sp>
      <p:sp>
        <p:nvSpPr>
          <p:cNvPr id="680" name="Rectangle 6"/>
          <p:cNvSpPr/>
          <p:nvPr/>
        </p:nvSpPr>
        <p:spPr>
          <a:xfrm>
            <a:off x="5675745" y="4578463"/>
            <a:ext cx="2491580" cy="1498870"/>
          </a:xfrm>
          <a:prstGeom prst="rect">
            <a:avLst/>
          </a:prstGeom>
          <a:solidFill>
            <a:srgbClr val="FFFFFF"/>
          </a:solidFill>
          <a:ln w="12700">
            <a:miter lim="400000"/>
          </a:ln>
        </p:spPr>
        <p:txBody>
          <a:bodyPr lIns="45719" rIns="45719" anchor="ctr"/>
          <a:lstStyle/>
          <a:p>
            <a:pPr algn="ctr"/>
          </a:p>
        </p:txBody>
      </p:sp>
      <p:sp>
        <p:nvSpPr>
          <p:cNvPr id="681" name="Rectangle 7"/>
          <p:cNvSpPr txBox="1"/>
          <p:nvPr/>
        </p:nvSpPr>
        <p:spPr>
          <a:xfrm>
            <a:off x="5993937" y="1622599"/>
            <a:ext cx="6004561" cy="4485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spcBef>
                <a:spcPts val="600"/>
              </a:spcBef>
              <a:defRPr sz="1600">
                <a:solidFill>
                  <a:srgbClr val="242424"/>
                </a:solidFill>
              </a:defRPr>
            </a:pPr>
            <a:r>
              <a:t>The heading of the income statement includes three lines.</a:t>
            </a:r>
          </a:p>
          <a:p>
            <a:pPr marL="579437" indent="-396875">
              <a:spcBef>
                <a:spcPts val="600"/>
              </a:spcBef>
              <a:buSzPct val="100000"/>
              <a:buAutoNum type="romanLcPeriod" startAt="1"/>
              <a:defRPr sz="1600">
                <a:solidFill>
                  <a:srgbClr val="242424"/>
                </a:solidFill>
              </a:defRPr>
            </a:pPr>
            <a:r>
              <a:t>The first line lists the business name.</a:t>
            </a:r>
          </a:p>
          <a:p>
            <a:pPr marL="579437" indent="-396875">
              <a:spcBef>
                <a:spcPts val="600"/>
              </a:spcBef>
              <a:buSzPct val="100000"/>
              <a:buAutoNum type="romanLcPeriod" startAt="1"/>
              <a:defRPr sz="1600">
                <a:solidFill>
                  <a:srgbClr val="242424"/>
                </a:solidFill>
              </a:defRPr>
            </a:pPr>
            <a:r>
              <a:t>The middle line indicates the financial statement that is being presented.</a:t>
            </a:r>
          </a:p>
          <a:p>
            <a:pPr marL="579437" indent="-396875">
              <a:spcBef>
                <a:spcPts val="600"/>
              </a:spcBef>
              <a:buSzPct val="100000"/>
              <a:buAutoNum type="romanLcPeriod" startAt="1"/>
              <a:defRPr sz="1600">
                <a:solidFill>
                  <a:srgbClr val="242424"/>
                </a:solidFill>
              </a:defRPr>
            </a:pPr>
            <a:r>
              <a:t>The last line indicates the time frame of the financial statement. Do not forget the income statement is for a period of time (the month of January in our example).</a:t>
            </a:r>
          </a:p>
          <a:p>
            <a:pPr>
              <a:spcBef>
                <a:spcPts val="600"/>
              </a:spcBef>
              <a:defRPr sz="1600">
                <a:solidFill>
                  <a:srgbClr val="242424"/>
                </a:solidFill>
              </a:defRPr>
            </a:pPr>
            <a:r>
              <a:t>There are three columns.</a:t>
            </a:r>
          </a:p>
          <a:p>
            <a:pPr marL="579437" indent="-396875">
              <a:spcBef>
                <a:spcPts val="600"/>
              </a:spcBef>
              <a:buSzPct val="100000"/>
              <a:buAutoNum type="romanLcPeriod" startAt="1"/>
              <a:defRPr sz="1600">
                <a:solidFill>
                  <a:srgbClr val="242424"/>
                </a:solidFill>
              </a:defRPr>
            </a:pPr>
            <a:r>
              <a:t>Going from left to right, the first column is the category heading or account.</a:t>
            </a:r>
          </a:p>
          <a:p>
            <a:pPr marL="579437" indent="-396875">
              <a:spcBef>
                <a:spcPts val="600"/>
              </a:spcBef>
              <a:buSzPct val="100000"/>
              <a:buAutoNum type="romanLcPeriod" startAt="1"/>
              <a:defRPr sz="1600">
                <a:solidFill>
                  <a:srgbClr val="242424"/>
                </a:solidFill>
              </a:defRPr>
            </a:pPr>
            <a:r>
              <a:t>The second column is used when there are numerous accounts in a particular category (Expenses, in our example).</a:t>
            </a:r>
          </a:p>
          <a:p>
            <a:pPr marL="579437" indent="-396875">
              <a:spcBef>
                <a:spcPts val="600"/>
              </a:spcBef>
              <a:buSzPct val="100000"/>
              <a:buAutoNum type="romanLcPeriod" startAt="1"/>
              <a:defRPr sz="1600">
                <a:solidFill>
                  <a:srgbClr val="242424"/>
                </a:solidFill>
              </a:defRPr>
            </a:pPr>
            <a:r>
              <a:t>The third column is a total column. In this illustration, it is the column where subtotals are listed and net income is determined (subtracting Expenses from Revenues).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681">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681">
                                            <p:txEl>
                                              <p:pRg st="0" end="0"/>
                                            </p:txEl>
                                          </p:spTgt>
                                        </p:tgtEl>
                                        <p:attrNameLst>
                                          <p:attrName>style.visibility</p:attrName>
                                        </p:attrNameLst>
                                      </p:cBhvr>
                                      <p:to>
                                        <p:strVal val="visible"/>
                                      </p:to>
                                    </p:set>
                                  </p:childTnLst>
                                </p:cTn>
                              </p:par>
                            </p:childTnLst>
                          </p:cTn>
                        </p:par>
                        <p:par>
                          <p:cTn id="9" fill="hold">
                            <p:stCondLst>
                              <p:cond delay="0"/>
                            </p:stCondLst>
                            <p:childTnLst>
                              <p:par>
                                <p:cTn id="10" presetClass="entr" nodeType="afterEffect" presetSubtype="0" presetID="1" grpId="1" fill="hold">
                                  <p:stCondLst>
                                    <p:cond delay="0"/>
                                  </p:stCondLst>
                                  <p:iterate type="el" backwards="0">
                                    <p:tmAbs val="0"/>
                                  </p:iterate>
                                  <p:childTnLst>
                                    <p:set>
                                      <p:cBhvr>
                                        <p:cTn id="11" fill="hold"/>
                                        <p:tgtEl>
                                          <p:spTgt spid="681">
                                            <p:txEl>
                                              <p:pRg st="1" end="1"/>
                                            </p:txEl>
                                          </p:spTgt>
                                        </p:tgtEl>
                                        <p:attrNameLst>
                                          <p:attrName>style.visibility</p:attrName>
                                        </p:attrNameLst>
                                      </p:cBhvr>
                                      <p:to>
                                        <p:strVal val="visible"/>
                                      </p:to>
                                    </p:set>
                                  </p:childTnLst>
                                </p:cTn>
                              </p:par>
                            </p:childTnLst>
                          </p:cTn>
                        </p:par>
                        <p:par>
                          <p:cTn id="12" fill="hold">
                            <p:stCondLst>
                              <p:cond delay="0"/>
                            </p:stCondLst>
                            <p:childTnLst>
                              <p:par>
                                <p:cTn id="13" presetClass="entr" nodeType="afterEffect" presetSubtype="0" presetID="1" grpId="1" fill="hold">
                                  <p:stCondLst>
                                    <p:cond delay="0"/>
                                  </p:stCondLst>
                                  <p:iterate type="el" backwards="0">
                                    <p:tmAbs val="0"/>
                                  </p:iterate>
                                  <p:childTnLst>
                                    <p:set>
                                      <p:cBhvr>
                                        <p:cTn id="14" fill="hold"/>
                                        <p:tgtEl>
                                          <p:spTgt spid="681">
                                            <p:txEl>
                                              <p:pRg st="2" end="2"/>
                                            </p:txEl>
                                          </p:spTgt>
                                        </p:tgtEl>
                                        <p:attrNameLst>
                                          <p:attrName>style.visibility</p:attrName>
                                        </p:attrNameLst>
                                      </p:cBhvr>
                                      <p:to>
                                        <p:strVal val="visible"/>
                                      </p:to>
                                    </p:set>
                                  </p:childTnLst>
                                </p:cTn>
                              </p:par>
                            </p:childTnLst>
                          </p:cTn>
                        </p:par>
                        <p:par>
                          <p:cTn id="15" fill="hold">
                            <p:stCondLst>
                              <p:cond delay="0"/>
                            </p:stCondLst>
                            <p:childTnLst>
                              <p:par>
                                <p:cTn id="16" presetClass="entr" nodeType="afterEffect" presetSubtype="0" presetID="1" grpId="1" fill="hold">
                                  <p:stCondLst>
                                    <p:cond delay="0"/>
                                  </p:stCondLst>
                                  <p:iterate type="el" backwards="0">
                                    <p:tmAbs val="0"/>
                                  </p:iterate>
                                  <p:childTnLst>
                                    <p:set>
                                      <p:cBhvr>
                                        <p:cTn id="17" fill="hold"/>
                                        <p:tgtEl>
                                          <p:spTgt spid="681">
                                            <p:txEl>
                                              <p:pRg st="3" end="3"/>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Class="entr" nodeType="clickEffect" presetSubtype="0" presetID="1" grpId="1" fill="hold">
                                  <p:stCondLst>
                                    <p:cond delay="0"/>
                                  </p:stCondLst>
                                  <p:iterate type="el" backwards="0">
                                    <p:tmAbs val="0"/>
                                  </p:iterate>
                                  <p:childTnLst>
                                    <p:set>
                                      <p:cBhvr>
                                        <p:cTn id="21" fill="hold"/>
                                        <p:tgtEl>
                                          <p:spTgt spid="681">
                                            <p:txEl>
                                              <p:pRg st="4" end="4"/>
                                            </p:txEl>
                                          </p:spTgt>
                                        </p:tgtEl>
                                        <p:attrNameLst>
                                          <p:attrName>style.visibility</p:attrName>
                                        </p:attrNameLst>
                                      </p:cBhvr>
                                      <p:to>
                                        <p:strVal val="visible"/>
                                      </p:to>
                                    </p:set>
                                  </p:childTnLst>
                                </p:cTn>
                              </p:par>
                            </p:childTnLst>
                          </p:cTn>
                        </p:par>
                        <p:par>
                          <p:cTn id="22" fill="hold">
                            <p:stCondLst>
                              <p:cond delay="0"/>
                            </p:stCondLst>
                            <p:childTnLst>
                              <p:par>
                                <p:cTn id="23" presetClass="entr" nodeType="afterEffect" presetSubtype="0" presetID="1" grpId="1" fill="hold">
                                  <p:stCondLst>
                                    <p:cond delay="0"/>
                                  </p:stCondLst>
                                  <p:iterate type="el" backwards="0">
                                    <p:tmAbs val="0"/>
                                  </p:iterate>
                                  <p:childTnLst>
                                    <p:set>
                                      <p:cBhvr>
                                        <p:cTn id="24" fill="hold"/>
                                        <p:tgtEl>
                                          <p:spTgt spid="681">
                                            <p:txEl>
                                              <p:pRg st="5" end="5"/>
                                            </p:txEl>
                                          </p:spTgt>
                                        </p:tgtEl>
                                        <p:attrNameLst>
                                          <p:attrName>style.visibility</p:attrName>
                                        </p:attrNameLst>
                                      </p:cBhvr>
                                      <p:to>
                                        <p:strVal val="visible"/>
                                      </p:to>
                                    </p:set>
                                  </p:childTnLst>
                                </p:cTn>
                              </p:par>
                            </p:childTnLst>
                          </p:cTn>
                        </p:par>
                        <p:par>
                          <p:cTn id="25" fill="hold">
                            <p:stCondLst>
                              <p:cond delay="0"/>
                            </p:stCondLst>
                            <p:childTnLst>
                              <p:par>
                                <p:cTn id="26" presetClass="entr" nodeType="afterEffect" presetSubtype="0" presetID="1" grpId="1" fill="hold">
                                  <p:stCondLst>
                                    <p:cond delay="0"/>
                                  </p:stCondLst>
                                  <p:iterate type="el" backwards="0">
                                    <p:tmAbs val="0"/>
                                  </p:iterate>
                                  <p:childTnLst>
                                    <p:set>
                                      <p:cBhvr>
                                        <p:cTn id="27" fill="hold"/>
                                        <p:tgtEl>
                                          <p:spTgt spid="681">
                                            <p:txEl>
                                              <p:pRg st="6" end="6"/>
                                            </p:txEl>
                                          </p:spTgt>
                                        </p:tgtEl>
                                        <p:attrNameLst>
                                          <p:attrName>style.visibility</p:attrName>
                                        </p:attrNameLst>
                                      </p:cBhvr>
                                      <p:to>
                                        <p:strVal val="visible"/>
                                      </p:to>
                                    </p:set>
                                  </p:childTnLst>
                                </p:cTn>
                              </p:par>
                            </p:childTnLst>
                          </p:cTn>
                        </p:par>
                        <p:par>
                          <p:cTn id="28" fill="hold">
                            <p:stCondLst>
                              <p:cond delay="0"/>
                            </p:stCondLst>
                            <p:childTnLst>
                              <p:par>
                                <p:cTn id="29" presetClass="entr" nodeType="afterEffect" presetSubtype="0" presetID="1" grpId="1" fill="hold">
                                  <p:stCondLst>
                                    <p:cond delay="0"/>
                                  </p:stCondLst>
                                  <p:iterate type="el" backwards="0">
                                    <p:tmAbs val="0"/>
                                  </p:iterate>
                                  <p:childTnLst>
                                    <p:set>
                                      <p:cBhvr>
                                        <p:cTn id="30" fill="hold"/>
                                        <p:tgtEl>
                                          <p:spTgt spid="681">
                                            <p:txEl>
                                              <p:pRg st="7" end="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681" grpId="1"/>
    </p:bld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3" name="Title 1"/>
          <p:cNvSpPr txBox="1"/>
          <p:nvPr>
            <p:ph type="title"/>
          </p:nvPr>
        </p:nvSpPr>
        <p:spPr>
          <a:xfrm>
            <a:off x="581192" y="702155"/>
            <a:ext cx="11029616" cy="1188721"/>
          </a:xfrm>
          <a:prstGeom prst="rect">
            <a:avLst/>
          </a:prstGeom>
        </p:spPr>
        <p:txBody>
          <a:bodyPr anchor="ctr"/>
          <a:lstStyle/>
          <a:p>
            <a:pPr>
              <a:defRPr b="1" sz="4000">
                <a:latin typeface="Arial"/>
                <a:ea typeface="Arial"/>
                <a:cs typeface="Arial"/>
                <a:sym typeface="Arial"/>
              </a:defRPr>
            </a:pPr>
            <a:r>
              <a:t>1</a:t>
            </a:r>
            <a:r>
              <a:rPr b="0">
                <a:latin typeface="Gill Sans MT"/>
                <a:ea typeface="Gill Sans MT"/>
                <a:cs typeface="Gill Sans MT"/>
                <a:sym typeface="Gill Sans MT"/>
              </a:rPr>
              <a:t>. Income Statement</a:t>
            </a:r>
          </a:p>
        </p:txBody>
      </p:sp>
      <p:sp>
        <p:nvSpPr>
          <p:cNvPr id="684"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685" name="Picture 4" descr="Picture 4"/>
          <p:cNvPicPr>
            <a:picLocks noChangeAspect="1"/>
          </p:cNvPicPr>
          <p:nvPr/>
        </p:nvPicPr>
        <p:blipFill>
          <a:blip r:embed="rId2">
            <a:extLst/>
          </a:blip>
          <a:stretch>
            <a:fillRect/>
          </a:stretch>
        </p:blipFill>
        <p:spPr>
          <a:xfrm>
            <a:off x="581191" y="1890876"/>
            <a:ext cx="7586135" cy="4295936"/>
          </a:xfrm>
          <a:prstGeom prst="rect">
            <a:avLst/>
          </a:prstGeom>
          <a:ln w="12700">
            <a:miter lim="400000"/>
          </a:ln>
        </p:spPr>
      </p:pic>
      <p:sp>
        <p:nvSpPr>
          <p:cNvPr id="686" name="Rectangle 5"/>
          <p:cNvSpPr/>
          <p:nvPr/>
        </p:nvSpPr>
        <p:spPr>
          <a:xfrm>
            <a:off x="5107709" y="1890875"/>
            <a:ext cx="3685310" cy="1498870"/>
          </a:xfrm>
          <a:prstGeom prst="rect">
            <a:avLst/>
          </a:prstGeom>
          <a:solidFill>
            <a:srgbClr val="FFFFFF"/>
          </a:solidFill>
          <a:ln w="12700">
            <a:miter lim="400000"/>
          </a:ln>
        </p:spPr>
        <p:txBody>
          <a:bodyPr lIns="45719" rIns="45719" anchor="ctr"/>
          <a:lstStyle/>
          <a:p>
            <a:pPr algn="ctr"/>
          </a:p>
        </p:txBody>
      </p:sp>
      <p:sp>
        <p:nvSpPr>
          <p:cNvPr id="687" name="Rectangle 6"/>
          <p:cNvSpPr/>
          <p:nvPr/>
        </p:nvSpPr>
        <p:spPr>
          <a:xfrm>
            <a:off x="6096000" y="4819134"/>
            <a:ext cx="1985318" cy="125215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688" name="TextBox 7"/>
          <p:cNvSpPr txBox="1"/>
          <p:nvPr/>
        </p:nvSpPr>
        <p:spPr>
          <a:xfrm>
            <a:off x="6124340" y="5280609"/>
            <a:ext cx="2973860" cy="1345566"/>
          </a:xfrm>
          <a:prstGeom prst="rect">
            <a:avLst/>
          </a:prstGeom>
          <a:solidFill>
            <a:srgbClr val="FFFFFF"/>
          </a:solidFill>
          <a:ln>
            <a:solidFill>
              <a:srgbClr val="0070C0"/>
            </a:solidFill>
          </a:ln>
          <a:extLst>
            <a:ext uri="{C572A759-6A51-4108-AA02-DFA0A04FC94B}">
              <ma14:wrappingTextBoxFlag xmlns:ma14="http://schemas.microsoft.com/office/mac/drawingml/2011/main" val="1"/>
            </a:ext>
          </a:extLst>
        </p:spPr>
        <p:txBody>
          <a:bodyPr lIns="45719" rIns="45719">
            <a:spAutoFit/>
          </a:bodyPr>
          <a:lstStyle/>
          <a:p>
            <a:pPr/>
            <a:r>
              <a:t>The net income is transferred to this financial statement:</a:t>
            </a:r>
          </a:p>
          <a:p>
            <a:pPr>
              <a:defRPr sz="800"/>
            </a:pPr>
          </a:p>
          <a:p>
            <a:pPr/>
            <a:r>
              <a:t>______________________</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0"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91" name="Title 1"/>
          <p:cNvSpPr txBox="1"/>
          <p:nvPr>
            <p:ph type="title"/>
          </p:nvPr>
        </p:nvSpPr>
        <p:spPr>
          <a:xfrm>
            <a:off x="581192" y="702155"/>
            <a:ext cx="11029616" cy="1188721"/>
          </a:xfrm>
          <a:prstGeom prst="rect">
            <a:avLst/>
          </a:prstGeom>
        </p:spPr>
        <p:txBody>
          <a:bodyPr anchor="ctr"/>
          <a:lstStyle>
            <a:lvl1pPr>
              <a:defRPr sz="3600"/>
            </a:lvl1pPr>
          </a:lstStyle>
          <a:p>
            <a:pPr/>
            <a:r>
              <a:t>2. The Statement of Stockholders’ Equity</a:t>
            </a:r>
          </a:p>
        </p:txBody>
      </p:sp>
      <p:pic>
        <p:nvPicPr>
          <p:cNvPr id="692" name="Picture 5" descr="Picture 5"/>
          <p:cNvPicPr>
            <a:picLocks noChangeAspect="1"/>
          </p:cNvPicPr>
          <p:nvPr/>
        </p:nvPicPr>
        <p:blipFill>
          <a:blip r:embed="rId2">
            <a:extLst/>
          </a:blip>
          <a:stretch>
            <a:fillRect/>
          </a:stretch>
        </p:blipFill>
        <p:spPr>
          <a:xfrm>
            <a:off x="1977601" y="1754949"/>
            <a:ext cx="8236796" cy="4482946"/>
          </a:xfrm>
          <a:prstGeom prst="rect">
            <a:avLst/>
          </a:prstGeom>
          <a:ln w="12700">
            <a:miter lim="400000"/>
          </a:ln>
        </p:spPr>
      </p:pic>
      <p:sp>
        <p:nvSpPr>
          <p:cNvPr id="693" name="Rectangle 4"/>
          <p:cNvSpPr/>
          <p:nvPr/>
        </p:nvSpPr>
        <p:spPr>
          <a:xfrm>
            <a:off x="7200937" y="1615179"/>
            <a:ext cx="3225454" cy="156609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694" name="Rectangle 6"/>
          <p:cNvSpPr/>
          <p:nvPr/>
        </p:nvSpPr>
        <p:spPr>
          <a:xfrm>
            <a:off x="1977601" y="5173360"/>
            <a:ext cx="4917470" cy="125215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695" name="Oval 9"/>
          <p:cNvSpPr/>
          <p:nvPr/>
        </p:nvSpPr>
        <p:spPr>
          <a:xfrm>
            <a:off x="6367848" y="4234248"/>
            <a:ext cx="733169" cy="300683"/>
          </a:xfrm>
          <a:prstGeom prst="ellipse">
            <a:avLst/>
          </a:prstGeom>
          <a:ln w="22225" cap="rnd">
            <a:solidFill>
              <a:srgbClr val="0070C0"/>
            </a:solidFill>
          </a:ln>
        </p:spPr>
        <p:txBody>
          <a:bodyPr lIns="45719" rIns="45719" anchor="ctr"/>
          <a:lstStyle/>
          <a:p>
            <a:pPr algn="ctr">
              <a:defRPr>
                <a:solidFill>
                  <a:srgbClr val="FFFFFF"/>
                </a:solidFill>
              </a:defRPr>
            </a:pP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7"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98" name="Title 1"/>
          <p:cNvSpPr txBox="1"/>
          <p:nvPr>
            <p:ph type="title"/>
          </p:nvPr>
        </p:nvSpPr>
        <p:spPr>
          <a:xfrm>
            <a:off x="581192" y="702155"/>
            <a:ext cx="11029616" cy="1188721"/>
          </a:xfrm>
          <a:prstGeom prst="rect">
            <a:avLst/>
          </a:prstGeom>
        </p:spPr>
        <p:txBody>
          <a:bodyPr anchor="ctr"/>
          <a:lstStyle>
            <a:lvl1pPr>
              <a:defRPr sz="3600"/>
            </a:lvl1pPr>
          </a:lstStyle>
          <a:p>
            <a:pPr/>
            <a:r>
              <a:t>2. The Statement of Stockholders’ Equity</a:t>
            </a:r>
          </a:p>
        </p:txBody>
      </p:sp>
      <p:pic>
        <p:nvPicPr>
          <p:cNvPr id="699" name="Picture 5" descr="Picture 5"/>
          <p:cNvPicPr>
            <a:picLocks noChangeAspect="1"/>
          </p:cNvPicPr>
          <p:nvPr/>
        </p:nvPicPr>
        <p:blipFill>
          <a:blip r:embed="rId2">
            <a:extLst/>
          </a:blip>
          <a:stretch>
            <a:fillRect/>
          </a:stretch>
        </p:blipFill>
        <p:spPr>
          <a:xfrm>
            <a:off x="1977601" y="1754949"/>
            <a:ext cx="8236796" cy="4482946"/>
          </a:xfrm>
          <a:prstGeom prst="rect">
            <a:avLst/>
          </a:prstGeom>
          <a:ln w="12700">
            <a:miter lim="400000"/>
          </a:ln>
        </p:spPr>
      </p:pic>
      <p:sp>
        <p:nvSpPr>
          <p:cNvPr id="700" name="Rectangle 4"/>
          <p:cNvSpPr/>
          <p:nvPr/>
        </p:nvSpPr>
        <p:spPr>
          <a:xfrm>
            <a:off x="7200937" y="1615179"/>
            <a:ext cx="3225454" cy="156609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701" name="Rectangle 6"/>
          <p:cNvSpPr/>
          <p:nvPr/>
        </p:nvSpPr>
        <p:spPr>
          <a:xfrm>
            <a:off x="1977601" y="5239265"/>
            <a:ext cx="3055718" cy="125215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702" name="TextBox 8"/>
          <p:cNvSpPr txBox="1"/>
          <p:nvPr/>
        </p:nvSpPr>
        <p:spPr>
          <a:xfrm>
            <a:off x="2068220" y="5196237"/>
            <a:ext cx="2973860" cy="1218566"/>
          </a:xfrm>
          <a:prstGeom prst="rect">
            <a:avLst/>
          </a:prstGeom>
          <a:solidFill>
            <a:srgbClr val="FFFFFF"/>
          </a:solidFill>
          <a:ln>
            <a:solidFill>
              <a:srgbClr val="0070C0"/>
            </a:solidFill>
          </a:ln>
          <a:extLst>
            <a:ext uri="{C572A759-6A51-4108-AA02-DFA0A04FC94B}">
              <ma14:wrappingTextBoxFlag xmlns:ma14="http://schemas.microsoft.com/office/mac/drawingml/2011/main" val="1"/>
            </a:ext>
          </a:extLst>
        </p:spPr>
        <p:txBody>
          <a:bodyPr lIns="45719" rIns="45719">
            <a:spAutoFit/>
          </a:bodyPr>
          <a:lstStyle>
            <a:lvl1pPr>
              <a:lnSpc>
                <a:spcPct val="150000"/>
              </a:lnSpc>
            </a:lvl1pPr>
          </a:lstStyle>
          <a:p>
            <a:pPr/>
            <a:r>
              <a:t>These totals are transferred to the _________________ _____________________.</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704" name="Picture 1" descr="Picture 1"/>
          <p:cNvPicPr>
            <a:picLocks noChangeAspect="1"/>
          </p:cNvPicPr>
          <p:nvPr/>
        </p:nvPicPr>
        <p:blipFill>
          <a:blip r:embed="rId3">
            <a:extLst/>
          </a:blip>
          <a:stretch>
            <a:fillRect/>
          </a:stretch>
        </p:blipFill>
        <p:spPr>
          <a:xfrm>
            <a:off x="2622594" y="0"/>
            <a:ext cx="6946811" cy="6858000"/>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8"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709" name="Picture 4" descr="Picture 4"/>
          <p:cNvPicPr>
            <a:picLocks noChangeAspect="1"/>
          </p:cNvPicPr>
          <p:nvPr/>
        </p:nvPicPr>
        <p:blipFill>
          <a:blip r:embed="rId2">
            <a:extLst/>
          </a:blip>
          <a:stretch>
            <a:fillRect/>
          </a:stretch>
        </p:blipFill>
        <p:spPr>
          <a:xfrm>
            <a:off x="376765" y="591702"/>
            <a:ext cx="9088736" cy="3931922"/>
          </a:xfrm>
          <a:prstGeom prst="rect">
            <a:avLst/>
          </a:prstGeom>
          <a:ln w="12700">
            <a:miter lim="400000"/>
          </a:ln>
        </p:spPr>
      </p:pic>
      <p:sp>
        <p:nvSpPr>
          <p:cNvPr id="710" name="TextBox 1"/>
          <p:cNvSpPr txBox="1"/>
          <p:nvPr/>
        </p:nvSpPr>
        <p:spPr>
          <a:xfrm>
            <a:off x="376764" y="661025"/>
            <a:ext cx="7444344" cy="340183"/>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2000">
                <a:latin typeface="+mn-lt"/>
                <a:ea typeface="+mn-ea"/>
                <a:cs typeface="+mn-cs"/>
                <a:sym typeface="Calibri"/>
              </a:defRPr>
            </a:lvl1pPr>
          </a:lstStyle>
          <a:p>
            <a:pPr/>
            <a:r>
              <a:t>In-class Exercise 1. Determining Missing Financial Information               </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2"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713" name="Picture 2" descr="Picture 2"/>
          <p:cNvPicPr>
            <a:picLocks noChangeAspect="1"/>
          </p:cNvPicPr>
          <p:nvPr/>
        </p:nvPicPr>
        <p:blipFill>
          <a:blip r:embed="rId2">
            <a:extLst/>
          </a:blip>
          <a:stretch>
            <a:fillRect/>
          </a:stretch>
        </p:blipFill>
        <p:spPr>
          <a:xfrm>
            <a:off x="376765" y="661025"/>
            <a:ext cx="8811684" cy="5577930"/>
          </a:xfrm>
          <a:prstGeom prst="rect">
            <a:avLst/>
          </a:prstGeom>
          <a:ln w="12700">
            <a:miter lim="400000"/>
          </a:ln>
        </p:spPr>
      </p:pic>
      <p:sp>
        <p:nvSpPr>
          <p:cNvPr id="714" name="TextBox 4"/>
          <p:cNvSpPr txBox="1"/>
          <p:nvPr/>
        </p:nvSpPr>
        <p:spPr>
          <a:xfrm>
            <a:off x="376765" y="661025"/>
            <a:ext cx="6554476" cy="340183"/>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2000">
                <a:latin typeface="+mn-lt"/>
                <a:ea typeface="+mn-ea"/>
                <a:cs typeface="+mn-cs"/>
                <a:sym typeface="Calibri"/>
              </a:defRPr>
            </a:lvl1pPr>
          </a:lstStyle>
          <a:p>
            <a:pPr/>
            <a:r>
              <a:t>In-class Exercise 2. Equity – What Causes It to Change               </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6" name="Title 1"/>
          <p:cNvSpPr txBox="1"/>
          <p:nvPr>
            <p:ph type="title"/>
          </p:nvPr>
        </p:nvSpPr>
        <p:spPr>
          <a:xfrm>
            <a:off x="581192" y="702155"/>
            <a:ext cx="11029616" cy="1188721"/>
          </a:xfrm>
          <a:prstGeom prst="rect">
            <a:avLst/>
          </a:prstGeom>
        </p:spPr>
        <p:txBody>
          <a:bodyPr anchor="ctr"/>
          <a:lstStyle>
            <a:lvl1pPr>
              <a:defRPr sz="4000"/>
            </a:lvl1pPr>
          </a:lstStyle>
          <a:p>
            <a:pPr/>
            <a:r>
              <a:t>3. The Balance Sheet</a:t>
            </a:r>
          </a:p>
        </p:txBody>
      </p:sp>
      <p:sp>
        <p:nvSpPr>
          <p:cNvPr id="717"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718" name="Picture 2" descr="Picture 2"/>
          <p:cNvPicPr>
            <a:picLocks noChangeAspect="1"/>
          </p:cNvPicPr>
          <p:nvPr/>
        </p:nvPicPr>
        <p:blipFill>
          <a:blip r:embed="rId2">
            <a:extLst/>
          </a:blip>
          <a:stretch>
            <a:fillRect/>
          </a:stretch>
        </p:blipFill>
        <p:spPr>
          <a:xfrm>
            <a:off x="2556522" y="1752381"/>
            <a:ext cx="7078957" cy="4567768"/>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0" name="Content Placeholder 2"/>
          <p:cNvSpPr txBox="1"/>
          <p:nvPr>
            <p:ph type="body" sz="quarter" idx="1"/>
          </p:nvPr>
        </p:nvSpPr>
        <p:spPr>
          <a:xfrm>
            <a:off x="581191" y="3009047"/>
            <a:ext cx="11029617" cy="839904"/>
          </a:xfrm>
          <a:prstGeom prst="rect">
            <a:avLst/>
          </a:prstGeom>
        </p:spPr>
        <p:txBody>
          <a:bodyPr/>
          <a:lstStyle>
            <a:lvl1pPr marL="0" indent="0" algn="ctr">
              <a:buSzTx/>
              <a:buFont typeface="Wingdings 2"/>
              <a:buNone/>
              <a:defRPr b="1" sz="4000"/>
            </a:lvl1pPr>
          </a:lstStyle>
          <a:p>
            <a:pPr/>
            <a:r>
              <a:t>THE CLASSIFIED BALANCE SHEET</a:t>
            </a:r>
          </a:p>
        </p:txBody>
      </p:sp>
      <p:sp>
        <p:nvSpPr>
          <p:cNvPr id="721"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3" name="Title 1"/>
          <p:cNvSpPr txBox="1"/>
          <p:nvPr>
            <p:ph type="title"/>
          </p:nvPr>
        </p:nvSpPr>
        <p:spPr>
          <a:xfrm>
            <a:off x="581192" y="702155"/>
            <a:ext cx="11029616" cy="1188721"/>
          </a:xfrm>
          <a:prstGeom prst="rect">
            <a:avLst/>
          </a:prstGeom>
        </p:spPr>
        <p:txBody>
          <a:bodyPr anchor="ctr"/>
          <a:lstStyle>
            <a:lvl1pPr>
              <a:defRPr sz="3600">
                <a:solidFill>
                  <a:srgbClr val="000000"/>
                </a:solidFill>
              </a:defRPr>
            </a:lvl1pPr>
          </a:lstStyle>
          <a:p>
            <a:pPr/>
            <a:r>
              <a:t>The Classified Balance Sheet</a:t>
            </a:r>
          </a:p>
        </p:txBody>
      </p:sp>
      <p:sp>
        <p:nvSpPr>
          <p:cNvPr id="724" name="Content Placeholder 2"/>
          <p:cNvSpPr txBox="1"/>
          <p:nvPr>
            <p:ph type="body" idx="1"/>
          </p:nvPr>
        </p:nvSpPr>
        <p:spPr>
          <a:xfrm>
            <a:off x="581192" y="1890877"/>
            <a:ext cx="11029616" cy="4084474"/>
          </a:xfrm>
          <a:prstGeom prst="rect">
            <a:avLst/>
          </a:prstGeom>
        </p:spPr>
        <p:txBody>
          <a:bodyPr/>
          <a:lstStyle/>
          <a:p>
            <a:pPr marL="330200" indent="-330200">
              <a:buSzPct val="100000"/>
              <a:buChar char="•"/>
              <a:defRPr sz="2300">
                <a:solidFill>
                  <a:srgbClr val="000000"/>
                </a:solidFill>
              </a:defRPr>
            </a:pPr>
            <a:r>
              <a:t>A classified balance sheet organizes the asset and liability accounts into categories. </a:t>
            </a:r>
          </a:p>
          <a:p>
            <a:pPr marL="330200" indent="-330200">
              <a:buSzPct val="100000"/>
              <a:buChar char="•"/>
              <a:defRPr sz="2300">
                <a:solidFill>
                  <a:srgbClr val="000000"/>
                </a:solidFill>
              </a:defRPr>
            </a:pPr>
            <a:r>
              <a:t>The classification of asset and liability accounts into meaningful categories is designed to facilitate the analysis of balance sheet information by external users.</a:t>
            </a:r>
          </a:p>
        </p:txBody>
      </p:sp>
      <p:sp>
        <p:nvSpPr>
          <p:cNvPr id="725"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726" name="Picture 4" descr="Picture 4"/>
          <p:cNvPicPr>
            <a:picLocks noChangeAspect="1"/>
          </p:cNvPicPr>
          <p:nvPr/>
        </p:nvPicPr>
        <p:blipFill>
          <a:blip r:embed="rId2">
            <a:extLst/>
          </a:blip>
          <a:stretch>
            <a:fillRect/>
          </a:stretch>
        </p:blipFill>
        <p:spPr>
          <a:xfrm>
            <a:off x="2985807" y="3592591"/>
            <a:ext cx="6220386" cy="3045085"/>
          </a:xfrm>
          <a:prstGeom prst="rect">
            <a:avLst/>
          </a:prstGeom>
          <a:ln w="19050">
            <a:solidFill>
              <a:srgbClr val="7030A0"/>
            </a:solidFill>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3" name="Slide Number Placeholder 3"/>
          <p:cNvSpPr txBox="1"/>
          <p:nvPr>
            <p:ph type="sldNum" sz="quarter" idx="2"/>
          </p:nvPr>
        </p:nvSpPr>
        <p:spPr>
          <a:xfrm>
            <a:off x="11421912" y="6471856"/>
            <a:ext cx="188898"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464" name="Picture 4" descr="Picture 4"/>
          <p:cNvPicPr>
            <a:picLocks noChangeAspect="1"/>
          </p:cNvPicPr>
          <p:nvPr/>
        </p:nvPicPr>
        <p:blipFill>
          <a:blip r:embed="rId3">
            <a:extLst/>
          </a:blip>
          <a:stretch>
            <a:fillRect/>
          </a:stretch>
        </p:blipFill>
        <p:spPr>
          <a:xfrm>
            <a:off x="1542987" y="1214350"/>
            <a:ext cx="9401407" cy="5394960"/>
          </a:xfrm>
          <a:prstGeom prst="rect">
            <a:avLst/>
          </a:prstGeom>
          <a:ln w="12700">
            <a:miter lim="400000"/>
          </a:ln>
        </p:spPr>
      </p:pic>
      <p:sp>
        <p:nvSpPr>
          <p:cNvPr id="465" name="Rectangle 5"/>
          <p:cNvSpPr txBox="1"/>
          <p:nvPr/>
        </p:nvSpPr>
        <p:spPr>
          <a:xfrm>
            <a:off x="498392" y="712771"/>
            <a:ext cx="11647887" cy="459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spcBef>
                <a:spcPts val="600"/>
              </a:spcBef>
              <a:defRPr b="1" sz="2400">
                <a:latin typeface="+mj-lt"/>
                <a:ea typeface="+mj-ea"/>
                <a:cs typeface="+mj-cs"/>
                <a:sym typeface="Helvetica"/>
              </a:defRPr>
            </a:lvl1pPr>
          </a:lstStyle>
          <a:p>
            <a:pPr/>
            <a:r>
              <a:t>GAAP Accounting Standards Connection Tree</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8" name="Title 1"/>
          <p:cNvSpPr txBox="1"/>
          <p:nvPr>
            <p:ph type="title"/>
          </p:nvPr>
        </p:nvSpPr>
        <p:spPr>
          <a:xfrm>
            <a:off x="581192" y="702155"/>
            <a:ext cx="11029616" cy="1188721"/>
          </a:xfrm>
          <a:prstGeom prst="rect">
            <a:avLst/>
          </a:prstGeom>
        </p:spPr>
        <p:txBody>
          <a:bodyPr anchor="ctr"/>
          <a:lstStyle>
            <a:lvl1pPr>
              <a:defRPr sz="3600">
                <a:solidFill>
                  <a:srgbClr val="000000"/>
                </a:solidFill>
              </a:defRPr>
            </a:lvl1pPr>
          </a:lstStyle>
          <a:p>
            <a:pPr/>
            <a:r>
              <a:t>Current Assets</a:t>
            </a:r>
          </a:p>
        </p:txBody>
      </p:sp>
      <p:sp>
        <p:nvSpPr>
          <p:cNvPr id="729" name="Content Placeholder 2"/>
          <p:cNvSpPr txBox="1"/>
          <p:nvPr>
            <p:ph type="body" idx="1"/>
          </p:nvPr>
        </p:nvSpPr>
        <p:spPr>
          <a:xfrm>
            <a:off x="581191" y="1890876"/>
            <a:ext cx="11029617" cy="4084474"/>
          </a:xfrm>
          <a:prstGeom prst="rect">
            <a:avLst/>
          </a:prstGeom>
        </p:spPr>
        <p:txBody>
          <a:bodyPr/>
          <a:lstStyle/>
          <a:p>
            <a:pPr marL="380047" indent="-380047" defTabSz="434340">
              <a:lnSpc>
                <a:spcPct val="110000"/>
              </a:lnSpc>
              <a:buChar char="•"/>
              <a:defRPr sz="2660">
                <a:solidFill>
                  <a:srgbClr val="000000"/>
                </a:solidFill>
              </a:defRPr>
            </a:pPr>
            <a:r>
              <a:t>Current assets are those resources that the entity expects to convert to cash, or to consume during the next year or within the operating cycle of the entity, whichever is longer:</a:t>
            </a:r>
          </a:p>
          <a:p>
            <a:pPr lvl="1" marL="929005" indent="-361950" defTabSz="434340">
              <a:lnSpc>
                <a:spcPct val="110000"/>
              </a:lnSpc>
              <a:spcBef>
                <a:spcPts val="500"/>
              </a:spcBef>
              <a:buChar char="✓"/>
              <a:defRPr sz="2280">
                <a:solidFill>
                  <a:srgbClr val="000000"/>
                </a:solidFill>
              </a:defRPr>
            </a:pPr>
            <a:r>
              <a:t>Cash; short-term investments; notes receivable; merchandise inventory; supplies; prepaid expenses</a:t>
            </a:r>
          </a:p>
          <a:p>
            <a:pPr marL="380047" indent="-380047" defTabSz="434340">
              <a:lnSpc>
                <a:spcPct val="110000"/>
              </a:lnSpc>
              <a:buChar char="•"/>
              <a:defRPr sz="2660">
                <a:solidFill>
                  <a:srgbClr val="000000"/>
                </a:solidFill>
              </a:defRPr>
            </a:pPr>
            <a:r>
              <a:t>On the balance sheet, current assets are normally reported before non-current assets. They are listed by decreasing levels of </a:t>
            </a:r>
            <a:r>
              <a:rPr i="1"/>
              <a:t>liquidity</a:t>
            </a:r>
            <a:r>
              <a:t> — their ability to be converted into cash. Therefore, cash appears first under the current asset heading since it is already liquid..</a:t>
            </a:r>
          </a:p>
        </p:txBody>
      </p:sp>
      <p:sp>
        <p:nvSpPr>
          <p:cNvPr id="730"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2" name="Title 1"/>
          <p:cNvSpPr txBox="1"/>
          <p:nvPr>
            <p:ph type="title"/>
          </p:nvPr>
        </p:nvSpPr>
        <p:spPr>
          <a:xfrm>
            <a:off x="581192" y="702155"/>
            <a:ext cx="11029616" cy="1188721"/>
          </a:xfrm>
          <a:prstGeom prst="rect">
            <a:avLst/>
          </a:prstGeom>
        </p:spPr>
        <p:txBody>
          <a:bodyPr anchor="ctr"/>
          <a:lstStyle>
            <a:lvl1pPr>
              <a:defRPr sz="3600">
                <a:solidFill>
                  <a:srgbClr val="000000"/>
                </a:solidFill>
              </a:defRPr>
            </a:lvl1pPr>
          </a:lstStyle>
          <a:p>
            <a:pPr/>
            <a:r>
              <a:t>Non-current Assets: PPE</a:t>
            </a:r>
          </a:p>
        </p:txBody>
      </p:sp>
      <p:sp>
        <p:nvSpPr>
          <p:cNvPr id="733" name="Content Placeholder 2"/>
          <p:cNvSpPr txBox="1"/>
          <p:nvPr>
            <p:ph type="body" idx="1"/>
          </p:nvPr>
        </p:nvSpPr>
        <p:spPr>
          <a:xfrm>
            <a:off x="581191" y="1890876"/>
            <a:ext cx="11029617" cy="4084474"/>
          </a:xfrm>
          <a:prstGeom prst="rect">
            <a:avLst/>
          </a:prstGeom>
        </p:spPr>
        <p:txBody>
          <a:bodyPr/>
          <a:lstStyle/>
          <a:p>
            <a:pPr marL="330200" indent="-330200">
              <a:lnSpc>
                <a:spcPct val="110000"/>
              </a:lnSpc>
              <a:buSzPct val="100000"/>
              <a:buChar char="•"/>
              <a:defRPr>
                <a:solidFill>
                  <a:srgbClr val="000000"/>
                </a:solidFill>
              </a:defRPr>
            </a:pPr>
            <a:r>
              <a:t>Assets that will be useful for more than one year; they are sometimes referred to as long-lived assets.</a:t>
            </a:r>
          </a:p>
          <a:p>
            <a:pPr lvl="1" marL="711200" indent="-330200">
              <a:lnSpc>
                <a:spcPct val="110000"/>
              </a:lnSpc>
              <a:buChar char="➢"/>
              <a:defRPr sz="2400">
                <a:solidFill>
                  <a:srgbClr val="000000"/>
                </a:solidFill>
              </a:defRPr>
            </a:pPr>
            <a:r>
              <a:t>Include property, plant, and equipment (PPE) items used in the operations of the business. </a:t>
            </a:r>
          </a:p>
          <a:p>
            <a:pPr lvl="1" marL="711200" indent="-330200">
              <a:lnSpc>
                <a:spcPct val="110000"/>
              </a:lnSpc>
              <a:buChar char="➢"/>
              <a:defRPr sz="2400">
                <a:solidFill>
                  <a:srgbClr val="000000"/>
                </a:solidFill>
              </a:defRPr>
            </a:pPr>
            <a:r>
              <a:t>Some examples of PPE are: </a:t>
            </a:r>
          </a:p>
          <a:p>
            <a:pPr lvl="2" marL="1085850" indent="-341312">
              <a:lnSpc>
                <a:spcPct val="110000"/>
              </a:lnSpc>
              <a:buAutoNum type="alphaLcParenR" startAt="1"/>
              <a:defRPr sz="2000">
                <a:solidFill>
                  <a:srgbClr val="000000"/>
                </a:solidFill>
              </a:defRPr>
            </a:pPr>
            <a:r>
              <a:t>land</a:t>
            </a:r>
          </a:p>
          <a:p>
            <a:pPr lvl="2" marL="1085850" indent="-341312">
              <a:lnSpc>
                <a:spcPct val="110000"/>
              </a:lnSpc>
              <a:buAutoNum type="alphaLcParenR" startAt="1"/>
              <a:defRPr sz="2000">
                <a:solidFill>
                  <a:srgbClr val="000000"/>
                </a:solidFill>
              </a:defRPr>
            </a:pPr>
            <a:r>
              <a:t>buildings</a:t>
            </a:r>
          </a:p>
          <a:p>
            <a:pPr lvl="2" marL="1085850" indent="-341312">
              <a:lnSpc>
                <a:spcPct val="110000"/>
              </a:lnSpc>
              <a:buAutoNum type="alphaLcParenR" startAt="1"/>
              <a:defRPr sz="2000">
                <a:solidFill>
                  <a:srgbClr val="000000"/>
                </a:solidFill>
              </a:defRPr>
            </a:pPr>
            <a:r>
              <a:t>equipment, and </a:t>
            </a:r>
          </a:p>
          <a:p>
            <a:pPr lvl="2" marL="1085850" indent="-341312">
              <a:lnSpc>
                <a:spcPct val="110000"/>
              </a:lnSpc>
              <a:buAutoNum type="alphaLcParenR" startAt="1"/>
              <a:defRPr sz="2000">
                <a:solidFill>
                  <a:srgbClr val="000000"/>
                </a:solidFill>
              </a:defRPr>
            </a:pPr>
            <a:r>
              <a:t>motor vehicles such as trucks</a:t>
            </a:r>
          </a:p>
        </p:txBody>
      </p:sp>
      <p:sp>
        <p:nvSpPr>
          <p:cNvPr id="734"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6" name="Title 1"/>
          <p:cNvSpPr txBox="1"/>
          <p:nvPr>
            <p:ph type="title"/>
          </p:nvPr>
        </p:nvSpPr>
        <p:spPr>
          <a:xfrm>
            <a:off x="581192" y="702155"/>
            <a:ext cx="11029616" cy="1188721"/>
          </a:xfrm>
          <a:prstGeom prst="rect">
            <a:avLst/>
          </a:prstGeom>
        </p:spPr>
        <p:txBody>
          <a:bodyPr anchor="ctr"/>
          <a:lstStyle>
            <a:lvl1pPr>
              <a:defRPr sz="3600">
                <a:solidFill>
                  <a:srgbClr val="000000"/>
                </a:solidFill>
              </a:defRPr>
            </a:lvl1pPr>
          </a:lstStyle>
          <a:p>
            <a:pPr/>
            <a:r>
              <a:t>Non-current Assets: intangible assets</a:t>
            </a:r>
          </a:p>
        </p:txBody>
      </p:sp>
      <p:sp>
        <p:nvSpPr>
          <p:cNvPr id="737" name="Content Placeholder 2"/>
          <p:cNvSpPr txBox="1"/>
          <p:nvPr>
            <p:ph type="body" idx="1"/>
          </p:nvPr>
        </p:nvSpPr>
        <p:spPr>
          <a:xfrm>
            <a:off x="581191" y="1890876"/>
            <a:ext cx="11029617" cy="4084474"/>
          </a:xfrm>
          <a:prstGeom prst="rect">
            <a:avLst/>
          </a:prstGeom>
        </p:spPr>
        <p:txBody>
          <a:bodyPr/>
          <a:lstStyle/>
          <a:p>
            <a:pPr marL="310388" indent="-310388" defTabSz="429768">
              <a:lnSpc>
                <a:spcPct val="110000"/>
              </a:lnSpc>
              <a:buSzPct val="100000"/>
              <a:buChar char="•"/>
              <a:defRPr sz="2632">
                <a:solidFill>
                  <a:srgbClr val="000000"/>
                </a:solidFill>
              </a:defRPr>
            </a:pPr>
            <a:r>
              <a:t>Other types of non-current assets include long-term investments and intangible assets.</a:t>
            </a:r>
          </a:p>
          <a:p>
            <a:pPr lvl="1" marL="668527" indent="-310388" defTabSz="429768">
              <a:lnSpc>
                <a:spcPct val="110000"/>
              </a:lnSpc>
              <a:spcBef>
                <a:spcPts val="500"/>
              </a:spcBef>
              <a:buChar char="➡"/>
              <a:defRPr sz="2256">
                <a:solidFill>
                  <a:srgbClr val="000000"/>
                </a:solidFill>
              </a:defRPr>
            </a:pPr>
            <a:r>
              <a:t>Intangible assets are resources that do not have a physical form and whose value comes from the rights held by the owner. </a:t>
            </a:r>
          </a:p>
          <a:p>
            <a:pPr lvl="1" marL="668527" indent="-310388" defTabSz="429768">
              <a:lnSpc>
                <a:spcPct val="110000"/>
              </a:lnSpc>
              <a:spcBef>
                <a:spcPts val="500"/>
              </a:spcBef>
              <a:buChar char="➡"/>
              <a:defRPr sz="2256">
                <a:solidFill>
                  <a:srgbClr val="000000"/>
                </a:solidFill>
              </a:defRPr>
            </a:pPr>
            <a:r>
              <a:t>They are used over the long term to produce or sell products and services and include:</a:t>
            </a:r>
          </a:p>
          <a:p>
            <a:pPr lvl="2" marL="1050544" indent="-310388" defTabSz="429768">
              <a:lnSpc>
                <a:spcPct val="110000"/>
              </a:lnSpc>
              <a:spcBef>
                <a:spcPts val="500"/>
              </a:spcBef>
              <a:buChar char="✓"/>
              <a:defRPr sz="1879">
                <a:solidFill>
                  <a:srgbClr val="000000"/>
                </a:solidFill>
              </a:defRPr>
            </a:pPr>
            <a:r>
              <a:t>copyrights</a:t>
            </a:r>
          </a:p>
          <a:p>
            <a:pPr lvl="2" marL="1050544" indent="-310388" defTabSz="429768">
              <a:lnSpc>
                <a:spcPct val="110000"/>
              </a:lnSpc>
              <a:spcBef>
                <a:spcPts val="500"/>
              </a:spcBef>
              <a:buChar char="✓"/>
              <a:defRPr sz="1879">
                <a:solidFill>
                  <a:srgbClr val="000000"/>
                </a:solidFill>
              </a:defRPr>
            </a:pPr>
            <a:r>
              <a:t>patents</a:t>
            </a:r>
          </a:p>
          <a:p>
            <a:pPr lvl="2" marL="1050544" indent="-310388" defTabSz="429768">
              <a:lnSpc>
                <a:spcPct val="110000"/>
              </a:lnSpc>
              <a:spcBef>
                <a:spcPts val="500"/>
              </a:spcBef>
              <a:buChar char="✓"/>
              <a:defRPr sz="1879">
                <a:solidFill>
                  <a:srgbClr val="000000"/>
                </a:solidFill>
              </a:defRPr>
            </a:pPr>
            <a:r>
              <a:t>trademarks, and </a:t>
            </a:r>
          </a:p>
          <a:p>
            <a:pPr lvl="2" marL="1050544" indent="-310388" defTabSz="429768">
              <a:lnSpc>
                <a:spcPct val="110000"/>
              </a:lnSpc>
              <a:spcBef>
                <a:spcPts val="500"/>
              </a:spcBef>
              <a:buChar char="✓"/>
              <a:defRPr sz="1879">
                <a:solidFill>
                  <a:srgbClr val="000000"/>
                </a:solidFill>
              </a:defRPr>
            </a:pPr>
            <a:r>
              <a:t>franchises</a:t>
            </a:r>
          </a:p>
        </p:txBody>
      </p:sp>
      <p:sp>
        <p:nvSpPr>
          <p:cNvPr id="738"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0" name="Title 1"/>
          <p:cNvSpPr txBox="1"/>
          <p:nvPr>
            <p:ph type="title"/>
          </p:nvPr>
        </p:nvSpPr>
        <p:spPr>
          <a:xfrm>
            <a:off x="455686" y="460108"/>
            <a:ext cx="11279114" cy="1188721"/>
          </a:xfrm>
          <a:prstGeom prst="rect">
            <a:avLst/>
          </a:prstGeom>
        </p:spPr>
        <p:txBody>
          <a:bodyPr anchor="ctr"/>
          <a:lstStyle>
            <a:lvl1pPr algn="ctr">
              <a:defRPr sz="3200"/>
            </a:lvl1pPr>
          </a:lstStyle>
          <a:p>
            <a:pPr/>
            <a:r>
              <a:t>Asset Classification Flowchart</a:t>
            </a:r>
          </a:p>
        </p:txBody>
      </p:sp>
      <p:pic>
        <p:nvPicPr>
          <p:cNvPr id="741" name="Picture 8" descr="Picture 8"/>
          <p:cNvPicPr>
            <a:picLocks noChangeAspect="1"/>
          </p:cNvPicPr>
          <p:nvPr/>
        </p:nvPicPr>
        <p:blipFill>
          <a:blip r:embed="rId3">
            <a:extLst/>
          </a:blip>
          <a:stretch>
            <a:fillRect/>
          </a:stretch>
        </p:blipFill>
        <p:spPr>
          <a:xfrm>
            <a:off x="455685" y="1443315"/>
            <a:ext cx="4766442" cy="4760261"/>
          </a:xfrm>
          <a:prstGeom prst="rect">
            <a:avLst/>
          </a:prstGeom>
          <a:ln w="12700">
            <a:miter lim="400000"/>
          </a:ln>
        </p:spPr>
      </p:pic>
      <p:pic>
        <p:nvPicPr>
          <p:cNvPr id="742" name="Picture 9" descr="Picture 9"/>
          <p:cNvPicPr>
            <a:picLocks noChangeAspect="1"/>
          </p:cNvPicPr>
          <p:nvPr/>
        </p:nvPicPr>
        <p:blipFill>
          <a:blip r:embed="rId4">
            <a:extLst/>
          </a:blip>
          <a:stretch>
            <a:fillRect/>
          </a:stretch>
        </p:blipFill>
        <p:spPr>
          <a:xfrm>
            <a:off x="4291107" y="2484779"/>
            <a:ext cx="3104777" cy="1670205"/>
          </a:xfrm>
          <a:prstGeom prst="rect">
            <a:avLst/>
          </a:prstGeom>
          <a:ln w="12700">
            <a:miter lim="400000"/>
          </a:ln>
        </p:spPr>
      </p:pic>
      <p:pic>
        <p:nvPicPr>
          <p:cNvPr id="743" name="Picture 11" descr="Picture 11"/>
          <p:cNvPicPr>
            <a:picLocks noChangeAspect="1"/>
          </p:cNvPicPr>
          <p:nvPr/>
        </p:nvPicPr>
        <p:blipFill>
          <a:blip r:embed="rId5">
            <a:extLst/>
          </a:blip>
          <a:stretch>
            <a:fillRect/>
          </a:stretch>
        </p:blipFill>
        <p:spPr>
          <a:xfrm>
            <a:off x="8159612" y="2016899"/>
            <a:ext cx="3323254" cy="4509248"/>
          </a:xfrm>
          <a:prstGeom prst="rect">
            <a:avLst/>
          </a:prstGeom>
          <a:ln w="12700">
            <a:miter lim="400000"/>
          </a:ln>
        </p:spPr>
      </p:pic>
      <p:sp>
        <p:nvSpPr>
          <p:cNvPr id="744" name="Elbow Connector 13"/>
          <p:cNvSpPr/>
          <p:nvPr/>
        </p:nvSpPr>
        <p:spPr>
          <a:xfrm flipV="1">
            <a:off x="5222126" y="4264878"/>
            <a:ext cx="2937487" cy="11587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ln w="19050" cap="rnd">
            <a:solidFill>
              <a:srgbClr val="000000"/>
            </a:solidFill>
            <a:tailEnd type="triangle"/>
          </a:ln>
        </p:spPr>
        <p:txBody>
          <a:bodyPr lIns="45719" rIns="45719" anchor="ctr"/>
          <a:lstStyle/>
          <a:p>
            <a:pPr/>
          </a:p>
        </p:txBody>
      </p:sp>
      <p:sp>
        <p:nvSpPr>
          <p:cNvPr id="745" name="TextBox 16"/>
          <p:cNvSpPr txBox="1"/>
          <p:nvPr/>
        </p:nvSpPr>
        <p:spPr>
          <a:xfrm>
            <a:off x="5223021" y="5128335"/>
            <a:ext cx="363896"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600"/>
            </a:lvl1pPr>
          </a:lstStyle>
          <a:p>
            <a:pPr/>
            <a:r>
              <a:t>No</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9" name="Title 1"/>
          <p:cNvSpPr txBox="1"/>
          <p:nvPr>
            <p:ph type="title"/>
          </p:nvPr>
        </p:nvSpPr>
        <p:spPr>
          <a:xfrm>
            <a:off x="581192" y="702155"/>
            <a:ext cx="11029616" cy="1188721"/>
          </a:xfrm>
          <a:prstGeom prst="rect">
            <a:avLst/>
          </a:prstGeom>
        </p:spPr>
        <p:txBody>
          <a:bodyPr anchor="ctr"/>
          <a:lstStyle>
            <a:lvl1pPr>
              <a:defRPr sz="3600">
                <a:solidFill>
                  <a:srgbClr val="000000"/>
                </a:solidFill>
              </a:defRPr>
            </a:lvl1pPr>
          </a:lstStyle>
          <a:p>
            <a:pPr/>
            <a:r>
              <a:t>Current liabilities</a:t>
            </a:r>
          </a:p>
        </p:txBody>
      </p:sp>
      <p:sp>
        <p:nvSpPr>
          <p:cNvPr id="750" name="Content Placeholder 2"/>
          <p:cNvSpPr txBox="1"/>
          <p:nvPr>
            <p:ph type="body" idx="1"/>
          </p:nvPr>
        </p:nvSpPr>
        <p:spPr>
          <a:xfrm>
            <a:off x="581191" y="1890876"/>
            <a:ext cx="11029617" cy="4084474"/>
          </a:xfrm>
          <a:prstGeom prst="rect">
            <a:avLst/>
          </a:prstGeom>
        </p:spPr>
        <p:txBody>
          <a:bodyPr/>
          <a:lstStyle/>
          <a:p>
            <a:pPr marL="408940" indent="-408940" defTabSz="420623">
              <a:lnSpc>
                <a:spcPct val="110000"/>
              </a:lnSpc>
              <a:spcBef>
                <a:spcPts val="500"/>
              </a:spcBef>
              <a:buSzPct val="100000"/>
              <a:buChar char="•"/>
              <a:defRPr sz="2576">
                <a:solidFill>
                  <a:srgbClr val="000000"/>
                </a:solidFill>
              </a:defRPr>
            </a:pPr>
            <a:r>
              <a:t>Obligations that must be paid within the next 12 months or within the entity’s next operating cycle, whichever is longer. </a:t>
            </a:r>
          </a:p>
          <a:p>
            <a:pPr marL="408940" indent="-408940" defTabSz="420623">
              <a:lnSpc>
                <a:spcPct val="110000"/>
              </a:lnSpc>
              <a:spcBef>
                <a:spcPts val="500"/>
              </a:spcBef>
              <a:buSzPct val="100000"/>
              <a:buChar char="•"/>
              <a:defRPr sz="2576">
                <a:solidFill>
                  <a:srgbClr val="000000"/>
                </a:solidFill>
              </a:defRPr>
            </a:pPr>
            <a:r>
              <a:t>They are shown first in the liabilities section of the balance sheet and generally listed in order of maturity (their due dates). </a:t>
            </a:r>
          </a:p>
          <a:p>
            <a:pPr marL="408940" indent="-408940" defTabSz="420623">
              <a:lnSpc>
                <a:spcPct val="110000"/>
              </a:lnSpc>
              <a:spcBef>
                <a:spcPts val="500"/>
              </a:spcBef>
              <a:buSzPct val="100000"/>
              <a:buChar char="•"/>
              <a:defRPr sz="2576">
                <a:solidFill>
                  <a:srgbClr val="000000"/>
                </a:solidFill>
              </a:defRPr>
            </a:pPr>
            <a:r>
              <a:t>The order of liabilities is not as structured as that of assets and may vary somewhat from company to company.</a:t>
            </a:r>
          </a:p>
          <a:p>
            <a:pPr marL="408940" indent="-408940" defTabSz="420623">
              <a:lnSpc>
                <a:spcPct val="110000"/>
              </a:lnSpc>
              <a:spcBef>
                <a:spcPts val="500"/>
              </a:spcBef>
              <a:buSzPct val="100000"/>
              <a:buChar char="•"/>
              <a:defRPr sz="2576">
                <a:solidFill>
                  <a:srgbClr val="000000"/>
                </a:solidFill>
              </a:defRPr>
            </a:pPr>
            <a:r>
              <a:t>Examples:</a:t>
            </a:r>
          </a:p>
          <a:p>
            <a:pPr lvl="1" marL="818984" indent="-281520" defTabSz="420623">
              <a:lnSpc>
                <a:spcPct val="110000"/>
              </a:lnSpc>
              <a:spcBef>
                <a:spcPts val="500"/>
              </a:spcBef>
              <a:buChar char="✓"/>
              <a:defRPr sz="2208">
                <a:solidFill>
                  <a:srgbClr val="000000"/>
                </a:solidFill>
              </a:defRPr>
            </a:pPr>
            <a:r>
              <a:t>AP, unearned revenue, accrued liabilities such as interest payable and wages payable, income taxes payable, the current portion of long-term liabilities</a:t>
            </a:r>
          </a:p>
        </p:txBody>
      </p:sp>
      <p:sp>
        <p:nvSpPr>
          <p:cNvPr id="751"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3" name="Title 1"/>
          <p:cNvSpPr txBox="1"/>
          <p:nvPr>
            <p:ph type="title"/>
          </p:nvPr>
        </p:nvSpPr>
        <p:spPr>
          <a:xfrm>
            <a:off x="581192" y="702155"/>
            <a:ext cx="11029616" cy="1188721"/>
          </a:xfrm>
          <a:prstGeom prst="rect">
            <a:avLst/>
          </a:prstGeom>
        </p:spPr>
        <p:txBody>
          <a:bodyPr anchor="ctr"/>
          <a:lstStyle>
            <a:lvl1pPr>
              <a:defRPr sz="3600">
                <a:solidFill>
                  <a:srgbClr val="000000"/>
                </a:solidFill>
              </a:defRPr>
            </a:lvl1pPr>
          </a:lstStyle>
          <a:p>
            <a:pPr/>
            <a:r>
              <a:t>Non-Current liabilities</a:t>
            </a:r>
          </a:p>
        </p:txBody>
      </p:sp>
      <p:sp>
        <p:nvSpPr>
          <p:cNvPr id="754" name="Content Placeholder 2"/>
          <p:cNvSpPr txBox="1"/>
          <p:nvPr>
            <p:ph type="body" idx="1"/>
          </p:nvPr>
        </p:nvSpPr>
        <p:spPr>
          <a:xfrm>
            <a:off x="581191" y="1890876"/>
            <a:ext cx="11029617" cy="4084474"/>
          </a:xfrm>
          <a:prstGeom prst="rect">
            <a:avLst/>
          </a:prstGeom>
        </p:spPr>
        <p:txBody>
          <a:bodyPr/>
          <a:lstStyle/>
          <a:p>
            <a:pPr>
              <a:lnSpc>
                <a:spcPct val="110000"/>
              </a:lnSpc>
              <a:buChar char="•"/>
              <a:defRPr>
                <a:solidFill>
                  <a:srgbClr val="000000"/>
                </a:solidFill>
              </a:defRPr>
            </a:pPr>
            <a:r>
              <a:t>Also referred to as long-term liabilities</a:t>
            </a:r>
          </a:p>
          <a:p>
            <a:pPr>
              <a:lnSpc>
                <a:spcPct val="110000"/>
              </a:lnSpc>
              <a:buChar char="•"/>
              <a:defRPr>
                <a:solidFill>
                  <a:srgbClr val="000000"/>
                </a:solidFill>
              </a:defRPr>
            </a:pPr>
            <a:r>
              <a:t>Borrowings that do not require repayment for more than one year, such as the long-term portion of a bank loan or a mortgage. </a:t>
            </a:r>
          </a:p>
          <a:p>
            <a:pPr lvl="1" marL="711200" indent="-330200">
              <a:lnSpc>
                <a:spcPct val="110000"/>
              </a:lnSpc>
              <a:buChar char="➢"/>
              <a:defRPr sz="2400">
                <a:solidFill>
                  <a:srgbClr val="000000"/>
                </a:solidFill>
              </a:defRPr>
            </a:pPr>
            <a:r>
              <a:t>A mortgage is a liability that is secured by real estate.</a:t>
            </a:r>
          </a:p>
        </p:txBody>
      </p:sp>
      <p:sp>
        <p:nvSpPr>
          <p:cNvPr id="755"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9" name="Title 1"/>
          <p:cNvSpPr txBox="1"/>
          <p:nvPr>
            <p:ph type="title"/>
          </p:nvPr>
        </p:nvSpPr>
        <p:spPr>
          <a:xfrm>
            <a:off x="446721" y="531999"/>
            <a:ext cx="11029616" cy="1188721"/>
          </a:xfrm>
          <a:prstGeom prst="rect">
            <a:avLst/>
          </a:prstGeom>
        </p:spPr>
        <p:txBody>
          <a:bodyPr anchor="ctr"/>
          <a:lstStyle>
            <a:lvl1pPr>
              <a:defRPr sz="4000"/>
            </a:lvl1pPr>
          </a:lstStyle>
          <a:p>
            <a:pPr/>
            <a:r>
              <a:t>3. the Classified Balance Sheet</a:t>
            </a:r>
          </a:p>
        </p:txBody>
      </p:sp>
      <p:sp>
        <p:nvSpPr>
          <p:cNvPr id="760"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761" name="Picture 4" descr="Picture 4"/>
          <p:cNvPicPr>
            <a:picLocks noChangeAspect="1"/>
          </p:cNvPicPr>
          <p:nvPr/>
        </p:nvPicPr>
        <p:blipFill>
          <a:blip r:embed="rId2">
            <a:extLst/>
          </a:blip>
          <a:stretch>
            <a:fillRect/>
          </a:stretch>
        </p:blipFill>
        <p:spPr>
          <a:xfrm>
            <a:off x="2057687" y="1635641"/>
            <a:ext cx="8076625" cy="4873353"/>
          </a:xfrm>
          <a:prstGeom prst="rect">
            <a:avLst/>
          </a:prstGeom>
          <a:ln w="12700">
            <a:miter lim="400000"/>
          </a:ln>
        </p:spPr>
      </p:pic>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763" name="Picture 4" descr="Picture 4"/>
          <p:cNvPicPr>
            <a:picLocks noChangeAspect="1"/>
          </p:cNvPicPr>
          <p:nvPr/>
        </p:nvPicPr>
        <p:blipFill>
          <a:blip r:embed="rId2">
            <a:extLst/>
          </a:blip>
          <a:stretch>
            <a:fillRect/>
          </a:stretch>
        </p:blipFill>
        <p:spPr>
          <a:xfrm>
            <a:off x="1299881" y="632010"/>
            <a:ext cx="9892554" cy="6036134"/>
          </a:xfrm>
          <a:prstGeom prst="rect">
            <a:avLst/>
          </a:prstGeom>
          <a:ln w="12700">
            <a:miter lim="400000"/>
          </a:ln>
        </p:spPr>
      </p:pic>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765" name="Picture 1" descr="Picture 1"/>
          <p:cNvPicPr>
            <a:picLocks noChangeAspect="1"/>
          </p:cNvPicPr>
          <p:nvPr/>
        </p:nvPicPr>
        <p:blipFill>
          <a:blip r:embed="rId2">
            <a:extLst/>
          </a:blip>
          <a:stretch>
            <a:fillRect/>
          </a:stretch>
        </p:blipFill>
        <p:spPr>
          <a:xfrm>
            <a:off x="1599080" y="624539"/>
            <a:ext cx="9029701" cy="5842001"/>
          </a:xfrm>
          <a:prstGeom prst="rect">
            <a:avLst/>
          </a:prstGeom>
          <a:ln w="12700">
            <a:miter lim="400000"/>
          </a:ln>
        </p:spPr>
      </p:pic>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7" name="Content Placeholder 2"/>
          <p:cNvSpPr txBox="1"/>
          <p:nvPr>
            <p:ph type="body" sz="quarter" idx="1"/>
          </p:nvPr>
        </p:nvSpPr>
        <p:spPr>
          <a:xfrm>
            <a:off x="581191" y="3009047"/>
            <a:ext cx="11029617" cy="839904"/>
          </a:xfrm>
          <a:prstGeom prst="rect">
            <a:avLst/>
          </a:prstGeom>
        </p:spPr>
        <p:txBody>
          <a:bodyPr/>
          <a:lstStyle>
            <a:lvl1pPr marL="0" indent="0" algn="ctr">
              <a:buSzTx/>
              <a:buFont typeface="Wingdings 2"/>
              <a:buNone/>
              <a:defRPr b="1" sz="4000"/>
            </a:lvl1pPr>
          </a:lstStyle>
          <a:p>
            <a:pPr/>
            <a:r>
              <a:t>THE STATEMENT OF CASH FLOWS</a:t>
            </a:r>
          </a:p>
        </p:txBody>
      </p:sp>
      <p:sp>
        <p:nvSpPr>
          <p:cNvPr id="768"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9" name="Slide Number Placeholder 3"/>
          <p:cNvSpPr txBox="1"/>
          <p:nvPr>
            <p:ph type="sldNum" sz="quarter" idx="2"/>
          </p:nvPr>
        </p:nvSpPr>
        <p:spPr>
          <a:xfrm>
            <a:off x="11421912" y="6471856"/>
            <a:ext cx="188898"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470" name="Picture 4" descr="Picture 4"/>
          <p:cNvPicPr>
            <a:picLocks noChangeAspect="1"/>
          </p:cNvPicPr>
          <p:nvPr/>
        </p:nvPicPr>
        <p:blipFill>
          <a:blip r:embed="rId3">
            <a:extLst/>
          </a:blip>
          <a:stretch>
            <a:fillRect/>
          </a:stretch>
        </p:blipFill>
        <p:spPr>
          <a:xfrm>
            <a:off x="1542987" y="1214350"/>
            <a:ext cx="9401407" cy="5394960"/>
          </a:xfrm>
          <a:prstGeom prst="rect">
            <a:avLst/>
          </a:prstGeom>
          <a:ln w="12700">
            <a:miter lim="400000"/>
          </a:ln>
        </p:spPr>
      </p:pic>
      <p:sp>
        <p:nvSpPr>
          <p:cNvPr id="471" name="Rectangle 5"/>
          <p:cNvSpPr txBox="1"/>
          <p:nvPr/>
        </p:nvSpPr>
        <p:spPr>
          <a:xfrm>
            <a:off x="498392" y="712771"/>
            <a:ext cx="11647887" cy="459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spcBef>
                <a:spcPts val="600"/>
              </a:spcBef>
              <a:defRPr b="1" sz="2400">
                <a:latin typeface="+mj-lt"/>
                <a:ea typeface="+mj-ea"/>
                <a:cs typeface="+mj-cs"/>
                <a:sym typeface="Helvetica"/>
              </a:defRPr>
            </a:lvl1pPr>
          </a:lstStyle>
          <a:p>
            <a:pPr/>
            <a:r>
              <a:t>GAAP Accounting Standards Connection Tree</a:t>
            </a:r>
          </a:p>
        </p:txBody>
      </p:sp>
      <p:grpSp>
        <p:nvGrpSpPr>
          <p:cNvPr id="474" name="Group 1"/>
          <p:cNvGrpSpPr/>
          <p:nvPr/>
        </p:nvGrpSpPr>
        <p:grpSpPr>
          <a:xfrm>
            <a:off x="410725" y="1731844"/>
            <a:ext cx="4237483" cy="2360664"/>
            <a:chOff x="0" y="0"/>
            <a:chExt cx="4237481" cy="2360662"/>
          </a:xfrm>
        </p:grpSpPr>
        <p:sp>
          <p:nvSpPr>
            <p:cNvPr id="472" name="Rectangle 6"/>
            <p:cNvSpPr/>
            <p:nvPr/>
          </p:nvSpPr>
          <p:spPr>
            <a:xfrm>
              <a:off x="0" y="58931"/>
              <a:ext cx="4101210" cy="2301732"/>
            </a:xfrm>
            <a:prstGeom prst="rect">
              <a:avLst/>
            </a:prstGeom>
            <a:solidFill>
              <a:srgbClr val="FFFFFF"/>
            </a:solidFill>
            <a:ln w="9525" cap="flat">
              <a:solidFill>
                <a:srgbClr val="7030A0"/>
              </a:solidFill>
              <a:prstDash val="solid"/>
              <a:round/>
            </a:ln>
            <a:effectLst/>
            <a:extLst>
              <a:ext uri="{C572A759-6A51-4108-AA02-DFA0A04FC94B}">
                <ma14:wrappingTextBoxFlag xmlns:ma14="http://schemas.microsoft.com/office/mac/drawingml/2011/main" val="1"/>
              </a:ext>
            </a:extLst>
          </p:spPr>
          <p:txBody>
            <a:bodyPr wrap="square" lIns="45719" tIns="45719" rIns="45719" bIns="45719" numCol="1" anchor="t">
              <a:noAutofit/>
            </a:bodyPr>
            <a:lstStyle/>
            <a:p>
              <a:pPr>
                <a:spcBef>
                  <a:spcPts val="600"/>
                </a:spcBef>
              </a:pPr>
              <a:r>
                <a:t>__________________</a:t>
              </a:r>
            </a:p>
            <a:p>
              <a:pPr marL="285750" indent="-285750">
                <a:spcBef>
                  <a:spcPts val="600"/>
                </a:spcBef>
                <a:buSzPct val="100000"/>
                <a:buFont typeface="Arial"/>
                <a:buChar char="•"/>
              </a:pPr>
              <a:r>
                <a:t>States that we must match expenses with associated revenues in the period in which the revenues were earned.</a:t>
              </a:r>
            </a:p>
            <a:p>
              <a:pPr marL="285750" indent="-285750">
                <a:spcBef>
                  <a:spcPts val="600"/>
                </a:spcBef>
                <a:buSzPct val="100000"/>
                <a:buFont typeface="Arial"/>
                <a:buChar char="•"/>
              </a:pPr>
              <a:r>
                <a:t>Also referred to as the </a:t>
              </a:r>
              <a:r>
                <a:rPr b="1"/>
                <a:t>matching principle</a:t>
              </a:r>
            </a:p>
          </p:txBody>
        </p:sp>
        <p:sp>
          <p:nvSpPr>
            <p:cNvPr id="473" name="TextBox 7"/>
            <p:cNvSpPr txBox="1"/>
            <p:nvPr/>
          </p:nvSpPr>
          <p:spPr>
            <a:xfrm>
              <a:off x="91340" y="0"/>
              <a:ext cx="4146142" cy="38637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noAutofit/>
            </a:bodyPr>
            <a:lstStyle/>
            <a:p>
              <a:pPr/>
              <a:r>
                <a:t>What is “expense matching principle”?</a:t>
              </a:r>
            </a:p>
          </p:txBody>
        </p:sp>
      </p:grpSp>
      <p:grpSp>
        <p:nvGrpSpPr>
          <p:cNvPr id="477" name="Group 8"/>
          <p:cNvGrpSpPr/>
          <p:nvPr/>
        </p:nvGrpSpPr>
        <p:grpSpPr>
          <a:xfrm>
            <a:off x="7887097" y="68960"/>
            <a:ext cx="4147610" cy="4281080"/>
            <a:chOff x="0" y="0"/>
            <a:chExt cx="4147609" cy="4281078"/>
          </a:xfrm>
        </p:grpSpPr>
        <p:sp>
          <p:nvSpPr>
            <p:cNvPr id="475" name="Rectangle 9"/>
            <p:cNvSpPr/>
            <p:nvPr/>
          </p:nvSpPr>
          <p:spPr>
            <a:xfrm>
              <a:off x="11035" y="39912"/>
              <a:ext cx="4136574" cy="4241166"/>
            </a:xfrm>
            <a:prstGeom prst="rect">
              <a:avLst/>
            </a:prstGeom>
            <a:solidFill>
              <a:srgbClr val="FFFFFF"/>
            </a:solidFill>
            <a:ln w="9525" cap="flat">
              <a:solidFill>
                <a:srgbClr val="7030A0"/>
              </a:solidFill>
              <a:prstDash val="solid"/>
              <a:round/>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a:spcBef>
                  <a:spcPts val="600"/>
                </a:spcBef>
              </a:pPr>
              <a:r>
                <a:t>__________________</a:t>
              </a:r>
            </a:p>
            <a:p>
              <a:pPr marL="285750" indent="-285750">
                <a:spcBef>
                  <a:spcPts val="600"/>
                </a:spcBef>
                <a:buSzPct val="100000"/>
                <a:buFont typeface="Arial"/>
                <a:buChar char="•"/>
              </a:pPr>
              <a:r>
                <a:t>Directs a company to recognize revenue in the period in which it is earned; revenue is not considered earned until a product or service has been provided. </a:t>
              </a:r>
            </a:p>
            <a:p>
              <a:pPr marL="285750" indent="-285750">
                <a:spcBef>
                  <a:spcPts val="600"/>
                </a:spcBef>
                <a:buSzPct val="100000"/>
                <a:buFont typeface="Arial"/>
                <a:buChar char="•"/>
              </a:pPr>
              <a:r>
                <a:t>This means the period of time in which you performed the service or gave the customer the product is the period in which revenue is recognized. </a:t>
              </a:r>
            </a:p>
            <a:p>
              <a:pPr marL="285750" indent="-285750">
                <a:spcBef>
                  <a:spcPts val="600"/>
                </a:spcBef>
                <a:buSzPct val="100000"/>
                <a:buFont typeface="Arial"/>
                <a:buChar char="•"/>
              </a:pPr>
              <a:r>
                <a:t>No correlation between when cash is collected and when revenue is recognized. </a:t>
              </a:r>
            </a:p>
          </p:txBody>
        </p:sp>
        <p:sp>
          <p:nvSpPr>
            <p:cNvPr id="476" name="TextBox 10"/>
            <p:cNvSpPr txBox="1"/>
            <p:nvPr/>
          </p:nvSpPr>
          <p:spPr>
            <a:xfrm>
              <a:off x="0" y="0"/>
              <a:ext cx="4131988" cy="3708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p>
              <a:pPr/>
              <a:r>
                <a:t>What is “revenue recognition principle”?</a:t>
              </a:r>
            </a:p>
          </p:txBody>
        </p:sp>
      </p:grpSp>
      <p:sp>
        <p:nvSpPr>
          <p:cNvPr id="478" name="Line"/>
          <p:cNvSpPr/>
          <p:nvPr/>
        </p:nvSpPr>
        <p:spPr>
          <a:xfrm>
            <a:off x="474131" y="2100300"/>
            <a:ext cx="3949737" cy="1"/>
          </a:xfrm>
          <a:prstGeom prst="line">
            <a:avLst/>
          </a:prstGeom>
          <a:ln w="25400" cap="rnd">
            <a:solidFill>
              <a:srgbClr val="000000"/>
            </a:solidFill>
          </a:ln>
        </p:spPr>
        <p:txBody>
          <a:bodyPr lIns="45719" rIns="45719"/>
          <a:lstStyle/>
          <a:p>
            <a:pPr/>
          </a:p>
        </p:txBody>
      </p:sp>
      <p:sp>
        <p:nvSpPr>
          <p:cNvPr id="479" name="Line"/>
          <p:cNvSpPr/>
          <p:nvPr/>
        </p:nvSpPr>
        <p:spPr>
          <a:xfrm>
            <a:off x="7957039" y="412279"/>
            <a:ext cx="3949737" cy="1"/>
          </a:xfrm>
          <a:prstGeom prst="line">
            <a:avLst/>
          </a:prstGeom>
          <a:ln w="25400" cap="rnd">
            <a:solidFill>
              <a:srgbClr val="000000"/>
            </a:solidFill>
          </a:ln>
        </p:spPr>
        <p:txBody>
          <a:bodyPr lIns="45719" rIns="45719"/>
          <a:lstStyle/>
          <a:p>
            <a:pP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0" name="Title 1"/>
          <p:cNvSpPr txBox="1"/>
          <p:nvPr>
            <p:ph type="title"/>
          </p:nvPr>
        </p:nvSpPr>
        <p:spPr>
          <a:xfrm>
            <a:off x="581192" y="702155"/>
            <a:ext cx="11029616" cy="1188721"/>
          </a:xfrm>
          <a:prstGeom prst="rect">
            <a:avLst/>
          </a:prstGeom>
        </p:spPr>
        <p:txBody>
          <a:bodyPr anchor="ctr"/>
          <a:lstStyle>
            <a:lvl1pPr>
              <a:defRPr sz="4000"/>
            </a:lvl1pPr>
          </a:lstStyle>
          <a:p>
            <a:pPr/>
            <a:r>
              <a:t>4. the Statement of Cash Flows</a:t>
            </a:r>
          </a:p>
        </p:txBody>
      </p:sp>
      <p:sp>
        <p:nvSpPr>
          <p:cNvPr id="771"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772" name="Picture 2" descr="Picture 2"/>
          <p:cNvPicPr>
            <a:picLocks noChangeAspect="1"/>
          </p:cNvPicPr>
          <p:nvPr/>
        </p:nvPicPr>
        <p:blipFill>
          <a:blip r:embed="rId3">
            <a:extLst/>
          </a:blip>
          <a:stretch>
            <a:fillRect/>
          </a:stretch>
        </p:blipFill>
        <p:spPr>
          <a:xfrm>
            <a:off x="3097740" y="1805144"/>
            <a:ext cx="5996518" cy="4178025"/>
          </a:xfrm>
          <a:prstGeom prst="rect">
            <a:avLst/>
          </a:prstGeom>
          <a:ln w="12700">
            <a:miter lim="400000"/>
          </a:ln>
        </p:spPr>
      </p:pic>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776" name="Picture 4" descr="Picture 4"/>
          <p:cNvPicPr>
            <a:picLocks noChangeAspect="1"/>
          </p:cNvPicPr>
          <p:nvPr/>
        </p:nvPicPr>
        <p:blipFill>
          <a:blip r:embed="rId2">
            <a:extLst/>
          </a:blip>
          <a:stretch>
            <a:fillRect/>
          </a:stretch>
        </p:blipFill>
        <p:spPr>
          <a:xfrm>
            <a:off x="1647264" y="729877"/>
            <a:ext cx="8915401" cy="5613401"/>
          </a:xfrm>
          <a:prstGeom prst="rect">
            <a:avLst/>
          </a:prstGeom>
          <a:ln w="12700">
            <a:miter lim="400000"/>
          </a:ln>
        </p:spPr>
      </p:pic>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778" name="Picture 1" descr="Picture 1"/>
          <p:cNvPicPr>
            <a:picLocks noChangeAspect="1"/>
          </p:cNvPicPr>
          <p:nvPr/>
        </p:nvPicPr>
        <p:blipFill>
          <a:blip r:embed="rId2">
            <a:extLst/>
          </a:blip>
          <a:stretch>
            <a:fillRect/>
          </a:stretch>
        </p:blipFill>
        <p:spPr>
          <a:xfrm>
            <a:off x="1266637" y="674592"/>
            <a:ext cx="9866890" cy="5860679"/>
          </a:xfrm>
          <a:prstGeom prst="rect">
            <a:avLst/>
          </a:prstGeom>
          <a:ln w="12700">
            <a:miter lim="400000"/>
          </a:ln>
        </p:spPr>
      </p:pic>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0" name="Title 1"/>
          <p:cNvSpPr txBox="1"/>
          <p:nvPr>
            <p:ph type="title"/>
          </p:nvPr>
        </p:nvSpPr>
        <p:spPr>
          <a:xfrm>
            <a:off x="445477" y="702155"/>
            <a:ext cx="11277601" cy="706329"/>
          </a:xfrm>
          <a:prstGeom prst="rect">
            <a:avLst/>
          </a:prstGeom>
        </p:spPr>
        <p:txBody>
          <a:bodyPr anchor="ctr"/>
          <a:lstStyle>
            <a:lvl1pPr algn="ctr">
              <a:defRPr b="1" sz="2400">
                <a:solidFill>
                  <a:srgbClr val="002060"/>
                </a:solidFill>
                <a:latin typeface="+mj-lt"/>
                <a:ea typeface="+mj-ea"/>
                <a:cs typeface="+mj-cs"/>
                <a:sym typeface="Helvetica"/>
              </a:defRPr>
            </a:lvl1pPr>
          </a:lstStyle>
          <a:p>
            <a:pPr/>
            <a:r>
              <a:t>Relationships Among the Three Types of Business Activities</a:t>
            </a:r>
          </a:p>
        </p:txBody>
      </p:sp>
      <p:sp>
        <p:nvSpPr>
          <p:cNvPr id="781" name="Slide Number Placeholder 1"/>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782" name="Picture 2" descr="Picture 2"/>
          <p:cNvPicPr>
            <a:picLocks noChangeAspect="1"/>
          </p:cNvPicPr>
          <p:nvPr/>
        </p:nvPicPr>
        <p:blipFill>
          <a:blip r:embed="rId3">
            <a:extLst/>
          </a:blip>
          <a:stretch>
            <a:fillRect/>
          </a:stretch>
        </p:blipFill>
        <p:spPr>
          <a:xfrm>
            <a:off x="1487322" y="1408483"/>
            <a:ext cx="9193910" cy="4954675"/>
          </a:xfrm>
          <a:prstGeom prst="rect">
            <a:avLst/>
          </a:prstGeom>
          <a:ln w="12700">
            <a:miter lim="400000"/>
          </a:ln>
        </p:spPr>
      </p:pic>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6" name="Content Placeholder 2"/>
          <p:cNvSpPr txBox="1"/>
          <p:nvPr>
            <p:ph type="body" sz="quarter" idx="1"/>
          </p:nvPr>
        </p:nvSpPr>
        <p:spPr>
          <a:xfrm>
            <a:off x="581191" y="3009047"/>
            <a:ext cx="11029617" cy="839904"/>
          </a:xfrm>
          <a:prstGeom prst="rect">
            <a:avLst/>
          </a:prstGeom>
        </p:spPr>
        <p:txBody>
          <a:bodyPr/>
          <a:lstStyle>
            <a:lvl1pPr marL="0" indent="0" algn="ctr">
              <a:buSzTx/>
              <a:buFont typeface="Wingdings 2"/>
              <a:buNone/>
              <a:defRPr b="1" sz="4000"/>
            </a:lvl1pPr>
          </a:lstStyle>
          <a:p>
            <a:pPr/>
            <a:r>
              <a:t>PREPARING FINANCIAL STATEMENTS</a:t>
            </a:r>
          </a:p>
        </p:txBody>
      </p:sp>
      <p:sp>
        <p:nvSpPr>
          <p:cNvPr id="787"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9" name="The Accounting Cycle: Review"/>
          <p:cNvSpPr txBox="1"/>
          <p:nvPr/>
        </p:nvSpPr>
        <p:spPr>
          <a:xfrm>
            <a:off x="292390" y="311065"/>
            <a:ext cx="4392562"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500"/>
            </a:lvl1pPr>
          </a:lstStyle>
          <a:p>
            <a:pPr/>
            <a:r>
              <a:t>The Accounting Cycle: Review</a:t>
            </a:r>
          </a:p>
        </p:txBody>
      </p:sp>
      <p:pic>
        <p:nvPicPr>
          <p:cNvPr id="790" name="Image" descr="Image"/>
          <p:cNvPicPr>
            <a:picLocks noChangeAspect="1"/>
          </p:cNvPicPr>
          <p:nvPr/>
        </p:nvPicPr>
        <p:blipFill>
          <a:blip r:embed="rId3">
            <a:extLst/>
          </a:blip>
          <a:stretch>
            <a:fillRect/>
          </a:stretch>
        </p:blipFill>
        <p:spPr>
          <a:xfrm>
            <a:off x="5583530" y="247650"/>
            <a:ext cx="6115033" cy="6362700"/>
          </a:xfrm>
          <a:prstGeom prst="rect">
            <a:avLst/>
          </a:prstGeom>
          <a:ln w="12700">
            <a:miter lim="400000"/>
          </a:ln>
        </p:spPr>
      </p:pic>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4" name="The Accounting Cycle: Review"/>
          <p:cNvSpPr txBox="1"/>
          <p:nvPr/>
        </p:nvSpPr>
        <p:spPr>
          <a:xfrm>
            <a:off x="292390" y="311065"/>
            <a:ext cx="4392562"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500"/>
            </a:lvl1pPr>
          </a:lstStyle>
          <a:p>
            <a:pPr/>
            <a:r>
              <a:t>The Accounting Cycle: Review</a:t>
            </a:r>
          </a:p>
        </p:txBody>
      </p:sp>
      <p:pic>
        <p:nvPicPr>
          <p:cNvPr id="795" name="Image" descr="Image"/>
          <p:cNvPicPr>
            <a:picLocks noChangeAspect="1"/>
          </p:cNvPicPr>
          <p:nvPr/>
        </p:nvPicPr>
        <p:blipFill>
          <a:blip r:embed="rId3">
            <a:extLst/>
          </a:blip>
          <a:stretch>
            <a:fillRect/>
          </a:stretch>
        </p:blipFill>
        <p:spPr>
          <a:xfrm>
            <a:off x="5583530" y="247650"/>
            <a:ext cx="6115033" cy="6362700"/>
          </a:xfrm>
          <a:prstGeom prst="rect">
            <a:avLst/>
          </a:prstGeom>
          <a:ln w="12700">
            <a:miter lim="400000"/>
          </a:ln>
        </p:spPr>
      </p:pic>
      <p:pic>
        <p:nvPicPr>
          <p:cNvPr id="796" name="Image" descr="Image"/>
          <p:cNvPicPr>
            <a:picLocks noChangeAspect="1"/>
          </p:cNvPicPr>
          <p:nvPr/>
        </p:nvPicPr>
        <p:blipFill>
          <a:blip r:embed="rId4">
            <a:extLst/>
          </a:blip>
          <a:stretch>
            <a:fillRect/>
          </a:stretch>
        </p:blipFill>
        <p:spPr>
          <a:xfrm>
            <a:off x="57150" y="1162050"/>
            <a:ext cx="5727700" cy="5321300"/>
          </a:xfrm>
          <a:prstGeom prst="rect">
            <a:avLst/>
          </a:prstGeom>
          <a:ln w="12700">
            <a:miter lim="400000"/>
          </a:ln>
        </p:spPr>
      </p:pic>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0" name="Rectangle 1"/>
          <p:cNvSpPr/>
          <p:nvPr/>
        </p:nvSpPr>
        <p:spPr>
          <a:xfrm>
            <a:off x="384047" y="347472"/>
            <a:ext cx="11448290" cy="274321"/>
          </a:xfrm>
          <a:prstGeom prst="rect">
            <a:avLst/>
          </a:prstGeom>
          <a:solidFill>
            <a:srgbClr val="FFFFFF"/>
          </a:solidFill>
          <a:ln w="12700">
            <a:miter lim="400000"/>
          </a:ln>
        </p:spPr>
        <p:txBody>
          <a:bodyPr lIns="45719" rIns="45719" anchor="ctr"/>
          <a:lstStyle/>
          <a:p>
            <a:pPr algn="ctr"/>
          </a:p>
        </p:txBody>
      </p:sp>
      <p:sp>
        <p:nvSpPr>
          <p:cNvPr id="801" name="Rectangle 5"/>
          <p:cNvSpPr txBox="1"/>
          <p:nvPr/>
        </p:nvSpPr>
        <p:spPr>
          <a:xfrm>
            <a:off x="317690" y="199676"/>
            <a:ext cx="6529897" cy="6390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r>
              <a:t>Big Dog Carworks Corp. </a:t>
            </a:r>
          </a:p>
          <a:p>
            <a:pPr algn="ctr"/>
            <a:r>
              <a:rPr b="1"/>
              <a:t>Unadjusted</a:t>
            </a:r>
            <a:r>
              <a:t> Trial Balance </a:t>
            </a:r>
          </a:p>
          <a:p>
            <a:pPr algn="ctr"/>
            <a:r>
              <a:t>At January </a:t>
            </a:r>
            <a:r>
              <a:rPr sz="1600">
                <a:latin typeface="+mj-lt"/>
                <a:ea typeface="+mj-ea"/>
                <a:cs typeface="+mj-cs"/>
                <a:sym typeface="Helvetica"/>
              </a:rPr>
              <a:t>31, 2015</a:t>
            </a:r>
            <a:r>
              <a:t> </a:t>
            </a:r>
          </a:p>
          <a:p>
            <a:pPr>
              <a:defRPr i="1"/>
            </a:pPr>
          </a:p>
          <a:p>
            <a:pPr>
              <a:defRPr i="1" sz="2000"/>
            </a:pPr>
            <a:r>
              <a:rPr u="sng"/>
              <a:t>Acct.</a:t>
            </a:r>
            <a:r>
              <a:t>	</a:t>
            </a:r>
            <a:r>
              <a:rPr u="sng"/>
              <a:t>Account</a:t>
            </a:r>
            <a:r>
              <a:t>			</a:t>
            </a:r>
            <a:r>
              <a:rPr u="sng"/>
              <a:t>Debit</a:t>
            </a:r>
            <a:r>
              <a:rPr i="0"/>
              <a:t> 	</a:t>
            </a:r>
            <a:r>
              <a:rPr u="sng"/>
              <a:t>Credit</a:t>
            </a:r>
            <a:r>
              <a:t> </a:t>
            </a:r>
            <a:r>
              <a:rPr i="0"/>
              <a:t>101</a:t>
            </a:r>
            <a:r>
              <a:t> 	Cash 			          $3,700 </a:t>
            </a:r>
          </a:p>
          <a:p>
            <a:pPr marL="342899" indent="-342899">
              <a:buSzPct val="100000"/>
              <a:buAutoNum type="arabicPeriod" startAt="110"/>
              <a:defRPr sz="2000"/>
            </a:pPr>
            <a:r>
              <a:t> 	Accounts receivable 	            2,000 </a:t>
            </a:r>
          </a:p>
          <a:p>
            <a:pPr>
              <a:defRPr sz="2000"/>
            </a:pPr>
            <a:r>
              <a:t>161 	Prepaid insurance 	            2,400 </a:t>
            </a:r>
          </a:p>
          <a:p>
            <a:pPr>
              <a:defRPr sz="2000"/>
            </a:pPr>
            <a:r>
              <a:t>183 	Equipment 		            3,000 </a:t>
            </a:r>
          </a:p>
          <a:p>
            <a:pPr marL="342899" indent="-342899">
              <a:buSzPct val="100000"/>
              <a:buAutoNum type="arabicPeriod" startAt="184"/>
              <a:defRPr sz="2000"/>
            </a:pPr>
            <a:r>
              <a:t> 	Truck 			            8,000 </a:t>
            </a:r>
          </a:p>
          <a:p>
            <a:pPr>
              <a:defRPr sz="2000"/>
            </a:pPr>
            <a:r>
              <a:t>201 	Bank loan 			             $6,000</a:t>
            </a:r>
          </a:p>
          <a:p>
            <a:pPr>
              <a:defRPr sz="2000"/>
            </a:pPr>
            <a:r>
              <a:t>210 	Accounts payable 			     700</a:t>
            </a:r>
          </a:p>
          <a:p>
            <a:pPr>
              <a:defRPr sz="2000"/>
            </a:pPr>
            <a:r>
              <a:t>247 	Unearned revenue 			     400</a:t>
            </a:r>
          </a:p>
          <a:p>
            <a:pPr>
              <a:defRPr sz="2000"/>
            </a:pPr>
            <a:r>
              <a:t>320 	Share capital 			             10,000</a:t>
            </a:r>
          </a:p>
          <a:p>
            <a:pPr>
              <a:defRPr sz="2000"/>
            </a:pPr>
            <a:r>
              <a:t>330 	Dividends 		              200 </a:t>
            </a:r>
          </a:p>
          <a:p>
            <a:pPr>
              <a:defRPr sz="2000"/>
            </a:pPr>
            <a:r>
              <a:t>450 	Repair revenue 			             10,000</a:t>
            </a:r>
          </a:p>
          <a:p>
            <a:pPr>
              <a:defRPr sz="2000"/>
            </a:pPr>
            <a:r>
              <a:t>654 	Rent expense 		           1,600</a:t>
            </a:r>
          </a:p>
          <a:p>
            <a:pPr>
              <a:defRPr sz="2000"/>
            </a:pPr>
            <a:r>
              <a:t>656 	Salaries expense 	           3,500</a:t>
            </a:r>
          </a:p>
          <a:p>
            <a:pPr>
              <a:defRPr sz="2000"/>
            </a:pPr>
            <a:r>
              <a:t>668 	Supplies expense 	           2,000</a:t>
            </a:r>
          </a:p>
          <a:p>
            <a:pPr>
              <a:defRPr sz="2000"/>
            </a:pPr>
            <a:r>
              <a:t>670 	Truck operation expense          </a:t>
            </a:r>
            <a:r>
              <a:rPr u="sng"/>
              <a:t>   700</a:t>
            </a:r>
            <a:r>
              <a:t>    </a:t>
            </a:r>
            <a:r>
              <a:rPr u="sng">
                <a:solidFill>
                  <a:srgbClr val="FFFFFF"/>
                </a:solidFill>
              </a:rPr>
              <a:t>	</a:t>
            </a:r>
            <a:r>
              <a:rPr u="sng"/>
              <a:t>	</a:t>
            </a:r>
            <a:endParaRPr u="sng"/>
          </a:p>
          <a:p>
            <a:pPr>
              <a:defRPr sz="2000"/>
            </a:pPr>
            <a:r>
              <a:t>				       $27,100     $27,100 </a:t>
            </a:r>
          </a:p>
        </p:txBody>
      </p:sp>
      <p:sp>
        <p:nvSpPr>
          <p:cNvPr id="802" name="Rectangle 10"/>
          <p:cNvSpPr txBox="1"/>
          <p:nvPr/>
        </p:nvSpPr>
        <p:spPr>
          <a:xfrm>
            <a:off x="5846762" y="199677"/>
            <a:ext cx="6529897" cy="929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r>
              <a:t>Big Dog Carworks Corp. </a:t>
            </a:r>
          </a:p>
          <a:p>
            <a:pPr algn="ctr"/>
            <a:r>
              <a:rPr b="1"/>
              <a:t>Adjusted</a:t>
            </a:r>
            <a:r>
              <a:t> Trial Balance </a:t>
            </a:r>
          </a:p>
          <a:p>
            <a:pPr algn="ctr"/>
            <a:r>
              <a:t>At January </a:t>
            </a:r>
            <a:r>
              <a:rPr sz="1600">
                <a:latin typeface="+mj-lt"/>
                <a:ea typeface="+mj-ea"/>
                <a:cs typeface="+mj-cs"/>
                <a:sym typeface="Helvetica"/>
              </a:rPr>
              <a:t>31, 2015</a:t>
            </a:r>
          </a:p>
        </p:txBody>
      </p:sp>
      <p:sp>
        <p:nvSpPr>
          <p:cNvPr id="803" name="Rectangle 2"/>
          <p:cNvSpPr/>
          <p:nvPr/>
        </p:nvSpPr>
        <p:spPr>
          <a:xfrm>
            <a:off x="297370" y="2306827"/>
            <a:ext cx="5433886" cy="265177"/>
          </a:xfrm>
          <a:prstGeom prst="rect">
            <a:avLst/>
          </a:prstGeom>
          <a:ln w="22225" cap="rnd">
            <a:solidFill>
              <a:srgbClr val="0070C0"/>
            </a:solidFill>
          </a:ln>
        </p:spPr>
        <p:txBody>
          <a:bodyPr lIns="45719" rIns="45719" anchor="ctr"/>
          <a:lstStyle/>
          <a:p>
            <a:pPr algn="ctr">
              <a:defRPr>
                <a:solidFill>
                  <a:srgbClr val="FFFFFF"/>
                </a:solidFill>
              </a:defRPr>
            </a:pPr>
          </a:p>
        </p:txBody>
      </p:sp>
      <p:sp>
        <p:nvSpPr>
          <p:cNvPr id="804" name="Rectangle 11"/>
          <p:cNvSpPr/>
          <p:nvPr/>
        </p:nvSpPr>
        <p:spPr>
          <a:xfrm>
            <a:off x="284670" y="2623164"/>
            <a:ext cx="5433886" cy="542691"/>
          </a:xfrm>
          <a:prstGeom prst="rect">
            <a:avLst/>
          </a:prstGeom>
          <a:ln w="22225" cap="rnd">
            <a:solidFill>
              <a:srgbClr val="C00000"/>
            </a:solidFill>
          </a:ln>
        </p:spPr>
        <p:txBody>
          <a:bodyPr lIns="45719" rIns="45719" anchor="ctr"/>
          <a:lstStyle/>
          <a:p>
            <a:pPr algn="ctr">
              <a:defRPr>
                <a:solidFill>
                  <a:srgbClr val="FFFFFF"/>
                </a:solidFill>
              </a:defRPr>
            </a:pPr>
          </a:p>
        </p:txBody>
      </p:sp>
      <p:sp>
        <p:nvSpPr>
          <p:cNvPr id="805" name="Rectangle 12"/>
          <p:cNvSpPr/>
          <p:nvPr/>
        </p:nvSpPr>
        <p:spPr>
          <a:xfrm>
            <a:off x="284670" y="3224308"/>
            <a:ext cx="6403974" cy="265177"/>
          </a:xfrm>
          <a:prstGeom prst="rect">
            <a:avLst/>
          </a:prstGeom>
          <a:ln w="22225" cap="rnd">
            <a:solidFill>
              <a:srgbClr val="0070C0"/>
            </a:solidFill>
          </a:ln>
        </p:spPr>
        <p:txBody>
          <a:bodyPr lIns="45719" rIns="45719" anchor="ctr"/>
          <a:lstStyle/>
          <a:p>
            <a:pPr algn="ctr">
              <a:defRPr>
                <a:solidFill>
                  <a:srgbClr val="FFFFFF"/>
                </a:solidFill>
              </a:defRPr>
            </a:pPr>
          </a:p>
        </p:txBody>
      </p:sp>
      <p:sp>
        <p:nvSpPr>
          <p:cNvPr id="806" name="Rectangle 13"/>
          <p:cNvSpPr/>
          <p:nvPr/>
        </p:nvSpPr>
        <p:spPr>
          <a:xfrm>
            <a:off x="284670" y="3825750"/>
            <a:ext cx="6403974" cy="265177"/>
          </a:xfrm>
          <a:prstGeom prst="rect">
            <a:avLst/>
          </a:prstGeom>
          <a:ln w="22225" cap="rnd">
            <a:solidFill>
              <a:srgbClr val="C00000"/>
            </a:solidFill>
          </a:ln>
        </p:spPr>
        <p:txBody>
          <a:bodyPr lIns="45719" rIns="45719" anchor="ctr"/>
          <a:lstStyle/>
          <a:p>
            <a:pPr algn="ctr">
              <a:defRPr>
                <a:solidFill>
                  <a:srgbClr val="C00000"/>
                </a:solidFill>
              </a:defRPr>
            </a:pPr>
          </a:p>
        </p:txBody>
      </p:sp>
      <p:sp>
        <p:nvSpPr>
          <p:cNvPr id="807" name="Straight Arrow Connector 14"/>
          <p:cNvSpPr/>
          <p:nvPr/>
        </p:nvSpPr>
        <p:spPr>
          <a:xfrm>
            <a:off x="5801042" y="2426716"/>
            <a:ext cx="910654" cy="1"/>
          </a:xfrm>
          <a:prstGeom prst="line">
            <a:avLst/>
          </a:prstGeom>
          <a:ln w="19050" cap="rnd">
            <a:solidFill>
              <a:srgbClr val="0070C0"/>
            </a:solidFill>
            <a:tailEnd type="triangle"/>
          </a:ln>
        </p:spPr>
        <p:txBody>
          <a:bodyPr lIns="45719" rIns="45719"/>
          <a:lstStyle/>
          <a:p>
            <a:pPr/>
          </a:p>
        </p:txBody>
      </p:sp>
      <p:sp>
        <p:nvSpPr>
          <p:cNvPr id="808" name="Straight Arrow Connector 20"/>
          <p:cNvSpPr/>
          <p:nvPr/>
        </p:nvSpPr>
        <p:spPr>
          <a:xfrm>
            <a:off x="5212263" y="689897"/>
            <a:ext cx="2338992" cy="1"/>
          </a:xfrm>
          <a:prstGeom prst="line">
            <a:avLst/>
          </a:prstGeom>
          <a:ln w="38100" cap="rnd">
            <a:solidFill>
              <a:srgbClr val="7030A0"/>
            </a:solidFill>
            <a:tailEnd type="triangle"/>
          </a:ln>
        </p:spPr>
        <p:txBody>
          <a:bodyPr lIns="45719" rIns="45719"/>
          <a:lstStyle/>
          <a:p>
            <a:pP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2" name="Rectangle 1"/>
          <p:cNvSpPr/>
          <p:nvPr/>
        </p:nvSpPr>
        <p:spPr>
          <a:xfrm>
            <a:off x="384047" y="347472"/>
            <a:ext cx="11448290" cy="274321"/>
          </a:xfrm>
          <a:prstGeom prst="rect">
            <a:avLst/>
          </a:prstGeom>
          <a:solidFill>
            <a:srgbClr val="FFFFFF"/>
          </a:solidFill>
          <a:ln w="12700">
            <a:miter lim="400000"/>
          </a:ln>
        </p:spPr>
        <p:txBody>
          <a:bodyPr lIns="45719" rIns="45719" anchor="ctr"/>
          <a:lstStyle/>
          <a:p>
            <a:pPr algn="ctr"/>
          </a:p>
        </p:txBody>
      </p:sp>
      <p:sp>
        <p:nvSpPr>
          <p:cNvPr id="813" name="Rectangle 5"/>
          <p:cNvSpPr txBox="1"/>
          <p:nvPr/>
        </p:nvSpPr>
        <p:spPr>
          <a:xfrm>
            <a:off x="317690" y="199676"/>
            <a:ext cx="6529897" cy="6390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r>
              <a:t>Big Dog Carworks Corp. </a:t>
            </a:r>
          </a:p>
          <a:p>
            <a:pPr algn="ctr"/>
            <a:r>
              <a:rPr b="1"/>
              <a:t>Unadjusted</a:t>
            </a:r>
            <a:r>
              <a:t> Trial Balance </a:t>
            </a:r>
          </a:p>
          <a:p>
            <a:pPr algn="ctr"/>
            <a:r>
              <a:t>At January </a:t>
            </a:r>
            <a:r>
              <a:rPr sz="1600">
                <a:latin typeface="+mj-lt"/>
                <a:ea typeface="+mj-ea"/>
                <a:cs typeface="+mj-cs"/>
                <a:sym typeface="Helvetica"/>
              </a:rPr>
              <a:t>31, 2015</a:t>
            </a:r>
            <a:r>
              <a:t> </a:t>
            </a:r>
          </a:p>
          <a:p>
            <a:pPr>
              <a:defRPr i="1"/>
            </a:pPr>
          </a:p>
          <a:p>
            <a:pPr>
              <a:defRPr i="1" sz="2000"/>
            </a:pPr>
            <a:r>
              <a:rPr u="sng"/>
              <a:t>Acct.</a:t>
            </a:r>
            <a:r>
              <a:t>	</a:t>
            </a:r>
            <a:r>
              <a:rPr u="sng"/>
              <a:t>Account</a:t>
            </a:r>
            <a:r>
              <a:t>			</a:t>
            </a:r>
            <a:r>
              <a:rPr u="sng"/>
              <a:t>Debit</a:t>
            </a:r>
            <a:r>
              <a:rPr i="0"/>
              <a:t> 	</a:t>
            </a:r>
            <a:r>
              <a:rPr u="sng"/>
              <a:t>Credit</a:t>
            </a:r>
            <a:r>
              <a:t> </a:t>
            </a:r>
            <a:r>
              <a:rPr i="0"/>
              <a:t>101</a:t>
            </a:r>
            <a:r>
              <a:t> 	Cash 			          $3,700 </a:t>
            </a:r>
          </a:p>
          <a:p>
            <a:pPr marL="342899" indent="-342899">
              <a:buSzPct val="100000"/>
              <a:buAutoNum type="arabicPeriod" startAt="110"/>
              <a:defRPr sz="2000"/>
            </a:pPr>
            <a:r>
              <a:t> 	Accounts receivable 	            2,000 </a:t>
            </a:r>
          </a:p>
          <a:p>
            <a:pPr>
              <a:defRPr sz="2000"/>
            </a:pPr>
            <a:r>
              <a:t>161 	Prepaid insurance 	            2,400 </a:t>
            </a:r>
          </a:p>
          <a:p>
            <a:pPr>
              <a:defRPr sz="2000"/>
            </a:pPr>
            <a:r>
              <a:t>183 	Equipment 		            3,000 </a:t>
            </a:r>
          </a:p>
          <a:p>
            <a:pPr marL="342899" indent="-342899">
              <a:buSzPct val="100000"/>
              <a:buAutoNum type="arabicPeriod" startAt="184"/>
              <a:defRPr sz="2000"/>
            </a:pPr>
            <a:r>
              <a:t> 	Truck 			            8,000 </a:t>
            </a:r>
          </a:p>
          <a:p>
            <a:pPr>
              <a:defRPr sz="2000"/>
            </a:pPr>
            <a:r>
              <a:t>201 	Bank loan 			             $6,000</a:t>
            </a:r>
          </a:p>
          <a:p>
            <a:pPr>
              <a:defRPr sz="2000"/>
            </a:pPr>
            <a:r>
              <a:t>210 	Accounts payable 			     700</a:t>
            </a:r>
          </a:p>
          <a:p>
            <a:pPr>
              <a:defRPr sz="2000"/>
            </a:pPr>
            <a:r>
              <a:t>247 	Unearned revenue 			     400</a:t>
            </a:r>
          </a:p>
          <a:p>
            <a:pPr>
              <a:defRPr sz="2000"/>
            </a:pPr>
            <a:r>
              <a:t>320 	Share capital 			             10,000</a:t>
            </a:r>
          </a:p>
          <a:p>
            <a:pPr>
              <a:defRPr sz="2000"/>
            </a:pPr>
            <a:r>
              <a:t>330 	Dividends 		              200 </a:t>
            </a:r>
          </a:p>
          <a:p>
            <a:pPr>
              <a:defRPr sz="2000"/>
            </a:pPr>
            <a:r>
              <a:t>450 	Repair revenue 			             10,000</a:t>
            </a:r>
          </a:p>
          <a:p>
            <a:pPr>
              <a:defRPr sz="2000"/>
            </a:pPr>
            <a:r>
              <a:t>654 	Rent expense 		           1,600</a:t>
            </a:r>
          </a:p>
          <a:p>
            <a:pPr>
              <a:defRPr sz="2000"/>
            </a:pPr>
            <a:r>
              <a:t>656 	Salaries expense 	           3,500</a:t>
            </a:r>
          </a:p>
          <a:p>
            <a:pPr>
              <a:defRPr sz="2000"/>
            </a:pPr>
            <a:r>
              <a:t>668 	Supplies expense 	           2,000</a:t>
            </a:r>
          </a:p>
          <a:p>
            <a:pPr>
              <a:defRPr sz="2000"/>
            </a:pPr>
            <a:r>
              <a:t>670 	Truck operation expense          </a:t>
            </a:r>
            <a:r>
              <a:rPr u="sng"/>
              <a:t>   700</a:t>
            </a:r>
            <a:r>
              <a:t>    </a:t>
            </a:r>
            <a:r>
              <a:rPr u="sng">
                <a:solidFill>
                  <a:srgbClr val="FFFFFF"/>
                </a:solidFill>
              </a:rPr>
              <a:t>	</a:t>
            </a:r>
            <a:r>
              <a:rPr u="sng"/>
              <a:t>	</a:t>
            </a:r>
            <a:endParaRPr u="sng"/>
          </a:p>
          <a:p>
            <a:pPr>
              <a:defRPr sz="2000"/>
            </a:pPr>
            <a:r>
              <a:t>				       $27,100     $27,100 </a:t>
            </a:r>
          </a:p>
        </p:txBody>
      </p:sp>
      <p:sp>
        <p:nvSpPr>
          <p:cNvPr id="814" name="Rectangle 10"/>
          <p:cNvSpPr txBox="1"/>
          <p:nvPr/>
        </p:nvSpPr>
        <p:spPr>
          <a:xfrm>
            <a:off x="5846762" y="199677"/>
            <a:ext cx="6529897" cy="929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r>
              <a:t>Big Dog Carworks Corp. </a:t>
            </a:r>
          </a:p>
          <a:p>
            <a:pPr algn="ctr"/>
            <a:r>
              <a:rPr b="1"/>
              <a:t>Adjusted</a:t>
            </a:r>
            <a:r>
              <a:t> Trial Balance </a:t>
            </a:r>
          </a:p>
          <a:p>
            <a:pPr algn="ctr"/>
            <a:r>
              <a:t>At January </a:t>
            </a:r>
            <a:r>
              <a:rPr sz="1600">
                <a:latin typeface="+mj-lt"/>
                <a:ea typeface="+mj-ea"/>
                <a:cs typeface="+mj-cs"/>
                <a:sym typeface="Helvetica"/>
              </a:rPr>
              <a:t>31, 2015</a:t>
            </a:r>
          </a:p>
        </p:txBody>
      </p:sp>
      <p:sp>
        <p:nvSpPr>
          <p:cNvPr id="815" name="Rectangle 2"/>
          <p:cNvSpPr/>
          <p:nvPr/>
        </p:nvSpPr>
        <p:spPr>
          <a:xfrm>
            <a:off x="297370" y="2306827"/>
            <a:ext cx="5433886" cy="265177"/>
          </a:xfrm>
          <a:prstGeom prst="rect">
            <a:avLst/>
          </a:prstGeom>
          <a:ln w="22225" cap="rnd">
            <a:solidFill>
              <a:srgbClr val="0070C0"/>
            </a:solidFill>
          </a:ln>
        </p:spPr>
        <p:txBody>
          <a:bodyPr lIns="45719" rIns="45719" anchor="ctr"/>
          <a:lstStyle/>
          <a:p>
            <a:pPr algn="ctr">
              <a:defRPr>
                <a:solidFill>
                  <a:srgbClr val="FFFFFF"/>
                </a:solidFill>
              </a:defRPr>
            </a:pPr>
          </a:p>
        </p:txBody>
      </p:sp>
      <p:sp>
        <p:nvSpPr>
          <p:cNvPr id="816" name="Rectangle 11"/>
          <p:cNvSpPr/>
          <p:nvPr/>
        </p:nvSpPr>
        <p:spPr>
          <a:xfrm>
            <a:off x="284670" y="2623164"/>
            <a:ext cx="5433886" cy="542691"/>
          </a:xfrm>
          <a:prstGeom prst="rect">
            <a:avLst/>
          </a:prstGeom>
          <a:ln w="22225" cap="rnd">
            <a:solidFill>
              <a:srgbClr val="C00000"/>
            </a:solidFill>
          </a:ln>
        </p:spPr>
        <p:txBody>
          <a:bodyPr lIns="45719" rIns="45719" anchor="ctr"/>
          <a:lstStyle/>
          <a:p>
            <a:pPr algn="ctr">
              <a:defRPr>
                <a:solidFill>
                  <a:srgbClr val="FFFFFF"/>
                </a:solidFill>
              </a:defRPr>
            </a:pPr>
          </a:p>
        </p:txBody>
      </p:sp>
      <p:sp>
        <p:nvSpPr>
          <p:cNvPr id="817" name="Rectangle 12"/>
          <p:cNvSpPr/>
          <p:nvPr/>
        </p:nvSpPr>
        <p:spPr>
          <a:xfrm>
            <a:off x="284670" y="3224308"/>
            <a:ext cx="6397445" cy="265177"/>
          </a:xfrm>
          <a:prstGeom prst="rect">
            <a:avLst/>
          </a:prstGeom>
          <a:ln w="22225" cap="rnd">
            <a:solidFill>
              <a:srgbClr val="0070C0"/>
            </a:solidFill>
          </a:ln>
        </p:spPr>
        <p:txBody>
          <a:bodyPr lIns="45719" rIns="45719" anchor="ctr"/>
          <a:lstStyle/>
          <a:p>
            <a:pPr algn="ctr">
              <a:defRPr>
                <a:solidFill>
                  <a:srgbClr val="FFFFFF"/>
                </a:solidFill>
              </a:defRPr>
            </a:pPr>
          </a:p>
        </p:txBody>
      </p:sp>
      <p:sp>
        <p:nvSpPr>
          <p:cNvPr id="818" name="Rectangle 13"/>
          <p:cNvSpPr/>
          <p:nvPr/>
        </p:nvSpPr>
        <p:spPr>
          <a:xfrm>
            <a:off x="284670" y="3825750"/>
            <a:ext cx="6397445" cy="265177"/>
          </a:xfrm>
          <a:prstGeom prst="rect">
            <a:avLst/>
          </a:prstGeom>
          <a:ln w="22225" cap="rnd">
            <a:solidFill>
              <a:srgbClr val="C00000"/>
            </a:solidFill>
          </a:ln>
        </p:spPr>
        <p:txBody>
          <a:bodyPr lIns="45719" rIns="45719" anchor="ctr"/>
          <a:lstStyle/>
          <a:p>
            <a:pPr algn="ctr">
              <a:defRPr>
                <a:solidFill>
                  <a:srgbClr val="C00000"/>
                </a:solidFill>
              </a:defRPr>
            </a:pPr>
          </a:p>
        </p:txBody>
      </p:sp>
      <p:sp>
        <p:nvSpPr>
          <p:cNvPr id="819" name="Straight Arrow Connector 17"/>
          <p:cNvSpPr/>
          <p:nvPr/>
        </p:nvSpPr>
        <p:spPr>
          <a:xfrm>
            <a:off x="5813742" y="2868912"/>
            <a:ext cx="910654" cy="1"/>
          </a:xfrm>
          <a:prstGeom prst="line">
            <a:avLst/>
          </a:prstGeom>
          <a:ln w="19050" cap="rnd">
            <a:solidFill>
              <a:srgbClr val="C00000"/>
            </a:solidFill>
            <a:tailEnd type="triangle"/>
          </a:ln>
        </p:spPr>
        <p:txBody>
          <a:bodyPr lIns="45719" rIns="45719"/>
          <a:lstStyle/>
          <a:p>
            <a:pPr/>
          </a:p>
        </p:txBody>
      </p:sp>
      <p:sp>
        <p:nvSpPr>
          <p:cNvPr id="820" name="Straight Arrow Connector 20"/>
          <p:cNvSpPr/>
          <p:nvPr/>
        </p:nvSpPr>
        <p:spPr>
          <a:xfrm>
            <a:off x="5212263" y="689897"/>
            <a:ext cx="2338992" cy="1"/>
          </a:xfrm>
          <a:prstGeom prst="line">
            <a:avLst/>
          </a:prstGeom>
          <a:ln w="38100" cap="rnd">
            <a:solidFill>
              <a:srgbClr val="7030A0"/>
            </a:solidFill>
            <a:tailEnd type="triangle"/>
          </a:ln>
        </p:spPr>
        <p:txBody>
          <a:bodyPr lIns="45719" rIns="45719"/>
          <a:lstStyle/>
          <a:p>
            <a:pP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4" name="Rectangle 1"/>
          <p:cNvSpPr/>
          <p:nvPr/>
        </p:nvSpPr>
        <p:spPr>
          <a:xfrm>
            <a:off x="384047" y="347472"/>
            <a:ext cx="11448290" cy="274321"/>
          </a:xfrm>
          <a:prstGeom prst="rect">
            <a:avLst/>
          </a:prstGeom>
          <a:solidFill>
            <a:srgbClr val="FFFFFF"/>
          </a:solidFill>
          <a:ln w="12700">
            <a:miter lim="400000"/>
          </a:ln>
        </p:spPr>
        <p:txBody>
          <a:bodyPr lIns="45719" rIns="45719" anchor="ctr"/>
          <a:lstStyle/>
          <a:p>
            <a:pPr algn="ctr"/>
          </a:p>
        </p:txBody>
      </p:sp>
      <p:sp>
        <p:nvSpPr>
          <p:cNvPr id="825" name="Rectangle 5"/>
          <p:cNvSpPr txBox="1"/>
          <p:nvPr/>
        </p:nvSpPr>
        <p:spPr>
          <a:xfrm>
            <a:off x="317690" y="199676"/>
            <a:ext cx="6529897" cy="6390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r>
              <a:t>Big Dog Carworks Corp. </a:t>
            </a:r>
          </a:p>
          <a:p>
            <a:pPr algn="ctr"/>
            <a:r>
              <a:rPr b="1"/>
              <a:t>Unadjusted</a:t>
            </a:r>
            <a:r>
              <a:t> Trial Balance </a:t>
            </a:r>
          </a:p>
          <a:p>
            <a:pPr algn="ctr"/>
            <a:r>
              <a:t>At January </a:t>
            </a:r>
            <a:r>
              <a:rPr sz="1600">
                <a:latin typeface="+mj-lt"/>
                <a:ea typeface="+mj-ea"/>
                <a:cs typeface="+mj-cs"/>
                <a:sym typeface="Helvetica"/>
              </a:rPr>
              <a:t>31, 2015</a:t>
            </a:r>
            <a:r>
              <a:t> </a:t>
            </a:r>
          </a:p>
          <a:p>
            <a:pPr>
              <a:defRPr i="1"/>
            </a:pPr>
          </a:p>
          <a:p>
            <a:pPr>
              <a:defRPr i="1" sz="2000"/>
            </a:pPr>
            <a:r>
              <a:rPr u="sng"/>
              <a:t>Acct.</a:t>
            </a:r>
            <a:r>
              <a:t>	</a:t>
            </a:r>
            <a:r>
              <a:rPr u="sng"/>
              <a:t>Account</a:t>
            </a:r>
            <a:r>
              <a:t>			</a:t>
            </a:r>
            <a:r>
              <a:rPr u="sng"/>
              <a:t>Debit</a:t>
            </a:r>
            <a:r>
              <a:rPr i="0"/>
              <a:t> 	</a:t>
            </a:r>
            <a:r>
              <a:rPr u="sng"/>
              <a:t>Credit</a:t>
            </a:r>
            <a:r>
              <a:t> </a:t>
            </a:r>
            <a:r>
              <a:rPr i="0"/>
              <a:t>101</a:t>
            </a:r>
            <a:r>
              <a:t> 	Cash 			          $3,700 </a:t>
            </a:r>
          </a:p>
          <a:p>
            <a:pPr marL="342899" indent="-342899">
              <a:buSzPct val="100000"/>
              <a:buAutoNum type="arabicPeriod" startAt="110"/>
              <a:defRPr sz="2000"/>
            </a:pPr>
            <a:r>
              <a:t> 	Accounts receivable 	            2,000 </a:t>
            </a:r>
          </a:p>
          <a:p>
            <a:pPr>
              <a:defRPr sz="2000"/>
            </a:pPr>
            <a:r>
              <a:t>161 	Prepaid insurance 	            2,400 </a:t>
            </a:r>
          </a:p>
          <a:p>
            <a:pPr>
              <a:defRPr sz="2000"/>
            </a:pPr>
            <a:r>
              <a:t>183 	Equipment 		            3,000 </a:t>
            </a:r>
          </a:p>
          <a:p>
            <a:pPr marL="342899" indent="-342899">
              <a:buSzPct val="100000"/>
              <a:buAutoNum type="arabicPeriod" startAt="184"/>
              <a:defRPr sz="2000"/>
            </a:pPr>
            <a:r>
              <a:t> 	Truck 			            8,000 </a:t>
            </a:r>
          </a:p>
          <a:p>
            <a:pPr>
              <a:defRPr sz="2000"/>
            </a:pPr>
            <a:r>
              <a:t>201 	Bank loan 			             $6,000</a:t>
            </a:r>
          </a:p>
          <a:p>
            <a:pPr>
              <a:defRPr sz="2000"/>
            </a:pPr>
            <a:r>
              <a:t>210 	Accounts payable 			     700</a:t>
            </a:r>
          </a:p>
          <a:p>
            <a:pPr>
              <a:defRPr sz="2000"/>
            </a:pPr>
            <a:r>
              <a:t>247 	Unearned revenue 			     400</a:t>
            </a:r>
          </a:p>
          <a:p>
            <a:pPr>
              <a:defRPr sz="2000"/>
            </a:pPr>
            <a:r>
              <a:t>320 	Share capital 			             10,000</a:t>
            </a:r>
          </a:p>
          <a:p>
            <a:pPr>
              <a:defRPr sz="2000"/>
            </a:pPr>
            <a:r>
              <a:t>330 	Dividends 		              200 </a:t>
            </a:r>
          </a:p>
          <a:p>
            <a:pPr>
              <a:defRPr sz="2000"/>
            </a:pPr>
            <a:r>
              <a:t>450 	Repair revenue 			             10,000</a:t>
            </a:r>
          </a:p>
          <a:p>
            <a:pPr>
              <a:defRPr sz="2000"/>
            </a:pPr>
            <a:r>
              <a:t>654 	Rent expense 		           1,600</a:t>
            </a:r>
          </a:p>
          <a:p>
            <a:pPr>
              <a:defRPr sz="2000"/>
            </a:pPr>
            <a:r>
              <a:t>656 	Salaries expense 	           3,500</a:t>
            </a:r>
          </a:p>
          <a:p>
            <a:pPr>
              <a:defRPr sz="2000"/>
            </a:pPr>
            <a:r>
              <a:t>668 	Supplies expense 	           2,000</a:t>
            </a:r>
          </a:p>
          <a:p>
            <a:pPr>
              <a:defRPr sz="2000"/>
            </a:pPr>
            <a:r>
              <a:t>670 	Truck operation expense          </a:t>
            </a:r>
            <a:r>
              <a:rPr u="sng"/>
              <a:t>   700</a:t>
            </a:r>
            <a:r>
              <a:t>    </a:t>
            </a:r>
            <a:r>
              <a:rPr u="sng">
                <a:solidFill>
                  <a:srgbClr val="FFFFFF"/>
                </a:solidFill>
              </a:rPr>
              <a:t>	</a:t>
            </a:r>
            <a:r>
              <a:rPr u="sng"/>
              <a:t>	</a:t>
            </a:r>
            <a:endParaRPr u="sng"/>
          </a:p>
          <a:p>
            <a:pPr>
              <a:defRPr sz="2000"/>
            </a:pPr>
            <a:r>
              <a:t>				       $27,100     $27,100 </a:t>
            </a:r>
          </a:p>
        </p:txBody>
      </p:sp>
      <p:sp>
        <p:nvSpPr>
          <p:cNvPr id="826" name="Rectangle 10"/>
          <p:cNvSpPr txBox="1"/>
          <p:nvPr/>
        </p:nvSpPr>
        <p:spPr>
          <a:xfrm>
            <a:off x="5846762" y="199677"/>
            <a:ext cx="6529897" cy="929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r>
              <a:t>Big Dog Carworks Corp. </a:t>
            </a:r>
          </a:p>
          <a:p>
            <a:pPr algn="ctr"/>
            <a:r>
              <a:rPr b="1"/>
              <a:t>Adjusted</a:t>
            </a:r>
            <a:r>
              <a:t> Trial Balance </a:t>
            </a:r>
          </a:p>
          <a:p>
            <a:pPr algn="ctr"/>
            <a:r>
              <a:t>At January </a:t>
            </a:r>
            <a:r>
              <a:rPr sz="1600">
                <a:latin typeface="+mj-lt"/>
                <a:ea typeface="+mj-ea"/>
                <a:cs typeface="+mj-cs"/>
                <a:sym typeface="Helvetica"/>
              </a:rPr>
              <a:t>31, 2015</a:t>
            </a:r>
          </a:p>
        </p:txBody>
      </p:sp>
      <p:sp>
        <p:nvSpPr>
          <p:cNvPr id="827" name="Rectangle 2"/>
          <p:cNvSpPr/>
          <p:nvPr/>
        </p:nvSpPr>
        <p:spPr>
          <a:xfrm>
            <a:off x="297370" y="2306827"/>
            <a:ext cx="5433886" cy="265177"/>
          </a:xfrm>
          <a:prstGeom prst="rect">
            <a:avLst/>
          </a:prstGeom>
          <a:ln w="22225" cap="rnd">
            <a:solidFill>
              <a:srgbClr val="0070C0"/>
            </a:solidFill>
          </a:ln>
        </p:spPr>
        <p:txBody>
          <a:bodyPr lIns="45719" rIns="45719" anchor="ctr"/>
          <a:lstStyle/>
          <a:p>
            <a:pPr algn="ctr">
              <a:defRPr>
                <a:solidFill>
                  <a:srgbClr val="FFFFFF"/>
                </a:solidFill>
              </a:defRPr>
            </a:pPr>
          </a:p>
        </p:txBody>
      </p:sp>
      <p:sp>
        <p:nvSpPr>
          <p:cNvPr id="828" name="Rectangle 11"/>
          <p:cNvSpPr/>
          <p:nvPr/>
        </p:nvSpPr>
        <p:spPr>
          <a:xfrm>
            <a:off x="284670" y="2623164"/>
            <a:ext cx="5433886" cy="542691"/>
          </a:xfrm>
          <a:prstGeom prst="rect">
            <a:avLst/>
          </a:prstGeom>
          <a:ln w="22225" cap="rnd">
            <a:solidFill>
              <a:srgbClr val="C00000"/>
            </a:solidFill>
          </a:ln>
        </p:spPr>
        <p:txBody>
          <a:bodyPr lIns="45719" rIns="45719" anchor="ctr"/>
          <a:lstStyle/>
          <a:p>
            <a:pPr algn="ctr">
              <a:defRPr>
                <a:solidFill>
                  <a:srgbClr val="FFFFFF"/>
                </a:solidFill>
              </a:defRPr>
            </a:pPr>
          </a:p>
        </p:txBody>
      </p:sp>
      <p:sp>
        <p:nvSpPr>
          <p:cNvPr id="829" name="Rectangle 12"/>
          <p:cNvSpPr/>
          <p:nvPr/>
        </p:nvSpPr>
        <p:spPr>
          <a:xfrm>
            <a:off x="284670" y="3224308"/>
            <a:ext cx="6393455" cy="265177"/>
          </a:xfrm>
          <a:prstGeom prst="rect">
            <a:avLst/>
          </a:prstGeom>
          <a:ln w="22225" cap="rnd">
            <a:solidFill>
              <a:srgbClr val="0070C0"/>
            </a:solidFill>
          </a:ln>
        </p:spPr>
        <p:txBody>
          <a:bodyPr lIns="45719" rIns="45719" anchor="ctr"/>
          <a:lstStyle/>
          <a:p>
            <a:pPr algn="ctr">
              <a:defRPr>
                <a:solidFill>
                  <a:srgbClr val="FFFFFF"/>
                </a:solidFill>
              </a:defRPr>
            </a:pPr>
          </a:p>
        </p:txBody>
      </p:sp>
      <p:sp>
        <p:nvSpPr>
          <p:cNvPr id="830" name="Rectangle 13"/>
          <p:cNvSpPr/>
          <p:nvPr/>
        </p:nvSpPr>
        <p:spPr>
          <a:xfrm>
            <a:off x="284670" y="3825750"/>
            <a:ext cx="6393455" cy="265177"/>
          </a:xfrm>
          <a:prstGeom prst="rect">
            <a:avLst/>
          </a:prstGeom>
          <a:ln w="22225" cap="rnd">
            <a:solidFill>
              <a:srgbClr val="C00000"/>
            </a:solidFill>
          </a:ln>
        </p:spPr>
        <p:txBody>
          <a:bodyPr lIns="45719" rIns="45719" anchor="ctr"/>
          <a:lstStyle/>
          <a:p>
            <a:pPr algn="ctr">
              <a:defRPr>
                <a:solidFill>
                  <a:srgbClr val="C00000"/>
                </a:solidFill>
              </a:defRPr>
            </a:pPr>
          </a:p>
        </p:txBody>
      </p:sp>
      <p:sp>
        <p:nvSpPr>
          <p:cNvPr id="831" name="Straight Arrow Connector 18"/>
          <p:cNvSpPr/>
          <p:nvPr/>
        </p:nvSpPr>
        <p:spPr>
          <a:xfrm>
            <a:off x="6778418" y="3356896"/>
            <a:ext cx="910654" cy="1"/>
          </a:xfrm>
          <a:prstGeom prst="line">
            <a:avLst/>
          </a:prstGeom>
          <a:ln w="19050" cap="rnd">
            <a:solidFill>
              <a:srgbClr val="0070C0"/>
            </a:solidFill>
            <a:tailEnd type="triangle"/>
          </a:ln>
        </p:spPr>
        <p:txBody>
          <a:bodyPr lIns="45719" rIns="45719"/>
          <a:lstStyle/>
          <a:p>
            <a:pPr/>
          </a:p>
        </p:txBody>
      </p:sp>
      <p:sp>
        <p:nvSpPr>
          <p:cNvPr id="832" name="Straight Arrow Connector 20"/>
          <p:cNvSpPr/>
          <p:nvPr/>
        </p:nvSpPr>
        <p:spPr>
          <a:xfrm>
            <a:off x="5212263" y="689897"/>
            <a:ext cx="2338992" cy="1"/>
          </a:xfrm>
          <a:prstGeom prst="line">
            <a:avLst/>
          </a:prstGeom>
          <a:ln w="38100" cap="rnd">
            <a:solidFill>
              <a:srgbClr val="7030A0"/>
            </a:solidFill>
            <a:tailEnd type="triangle"/>
          </a:ln>
        </p:spPr>
        <p:txBody>
          <a:bodyPr lIns="45719" rIns="45719"/>
          <a:lstStyle/>
          <a:p>
            <a:pP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3" name="Content Placeholder 2"/>
          <p:cNvSpPr txBox="1"/>
          <p:nvPr>
            <p:ph type="body" sz="quarter" idx="1"/>
          </p:nvPr>
        </p:nvSpPr>
        <p:spPr>
          <a:xfrm>
            <a:off x="581193" y="1890876"/>
            <a:ext cx="4575270" cy="2162651"/>
          </a:xfrm>
          <a:prstGeom prst="rect">
            <a:avLst/>
          </a:prstGeom>
          <a:ln w="9525">
            <a:solidFill>
              <a:srgbClr val="0070C0"/>
            </a:solidFill>
            <a:round/>
          </a:ln>
        </p:spPr>
        <p:txBody>
          <a:bodyPr/>
          <a:lstStyle>
            <a:lvl1pPr>
              <a:buChar char="•"/>
              <a:defRPr>
                <a:latin typeface="+mj-lt"/>
                <a:ea typeface="+mj-ea"/>
                <a:cs typeface="+mj-cs"/>
                <a:sym typeface="Helvetica"/>
              </a:defRPr>
            </a:lvl1pPr>
            <a:lvl2pPr marL="801687" indent="-409575">
              <a:buChar char="➢"/>
              <a:defRPr sz="2400">
                <a:latin typeface="+mj-lt"/>
                <a:ea typeface="+mj-ea"/>
                <a:cs typeface="+mj-cs"/>
                <a:sym typeface="Helvetica"/>
              </a:defRPr>
            </a:lvl2pPr>
          </a:lstStyle>
          <a:p>
            <a:pPr/>
            <a:r>
              <a:t>Cash basis of accounting</a:t>
            </a:r>
          </a:p>
          <a:p>
            <a:pPr lvl="1"/>
            <a:r>
              <a:t>Revenue and expenses are recorded only based on if there is an exchange of cash.</a:t>
            </a:r>
          </a:p>
        </p:txBody>
      </p:sp>
      <p:sp>
        <p:nvSpPr>
          <p:cNvPr id="484" name="Slide Number Placeholder 4"/>
          <p:cNvSpPr txBox="1"/>
          <p:nvPr>
            <p:ph type="sldNum" sz="quarter" idx="2"/>
          </p:nvPr>
        </p:nvSpPr>
        <p:spPr>
          <a:xfrm>
            <a:off x="11421912" y="6471856"/>
            <a:ext cx="188898"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487" name="Content Placeholder 2"/>
          <p:cNvGrpSpPr/>
          <p:nvPr/>
        </p:nvGrpSpPr>
        <p:grpSpPr>
          <a:xfrm>
            <a:off x="5623091" y="1890876"/>
            <a:ext cx="6143261" cy="3689792"/>
            <a:chOff x="0" y="0"/>
            <a:chExt cx="6143259" cy="3689791"/>
          </a:xfrm>
        </p:grpSpPr>
        <p:sp>
          <p:nvSpPr>
            <p:cNvPr id="485" name="Rectangle"/>
            <p:cNvSpPr/>
            <p:nvPr/>
          </p:nvSpPr>
          <p:spPr>
            <a:xfrm>
              <a:off x="-1" y="-1"/>
              <a:ext cx="6143261" cy="3689793"/>
            </a:xfrm>
            <a:prstGeom prst="rect">
              <a:avLst/>
            </a:prstGeom>
            <a:noFill/>
            <a:ln w="9525" cap="flat">
              <a:solidFill>
                <a:srgbClr val="0070C0"/>
              </a:solidFill>
              <a:prstDash val="solid"/>
              <a:round/>
            </a:ln>
            <a:effectLst/>
          </p:spPr>
          <p:txBody>
            <a:bodyPr wrap="square" lIns="45719" tIns="45719" rIns="45719" bIns="45719" numCol="1" anchor="t">
              <a:noAutofit/>
            </a:bodyPr>
            <a:lstStyle/>
            <a:p>
              <a:pPr defTabSz="457200">
                <a:spcBef>
                  <a:spcPts val="600"/>
                </a:spcBef>
                <a:defRPr sz="2400">
                  <a:solidFill>
                    <a:srgbClr val="404040"/>
                  </a:solidFill>
                </a:defRPr>
              </a:pPr>
            </a:p>
          </p:txBody>
        </p:sp>
        <p:sp>
          <p:nvSpPr>
            <p:cNvPr id="486" name="Accrual basis of accounting…"/>
            <p:cNvSpPr txBox="1"/>
            <p:nvPr/>
          </p:nvSpPr>
          <p:spPr>
            <a:xfrm>
              <a:off x="50482" y="4762"/>
              <a:ext cx="6042295" cy="3622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marL="305999" indent="-305999" defTabSz="457200">
                <a:spcBef>
                  <a:spcPts val="600"/>
                </a:spcBef>
                <a:buClr>
                  <a:schemeClr val="accent1"/>
                </a:buClr>
                <a:buSzPct val="92000"/>
                <a:buChar char="•"/>
                <a:defRPr sz="2800">
                  <a:solidFill>
                    <a:srgbClr val="404040"/>
                  </a:solidFill>
                  <a:latin typeface="+mj-lt"/>
                  <a:ea typeface="+mj-ea"/>
                  <a:cs typeface="+mj-cs"/>
                  <a:sym typeface="Helvetica"/>
                </a:defRPr>
              </a:pPr>
              <a:r>
                <a:t>Accrual basis of accounting</a:t>
              </a:r>
            </a:p>
            <a:p>
              <a:pPr lvl="1" marL="801687" indent="-409575" defTabSz="457200">
                <a:spcBef>
                  <a:spcPts val="600"/>
                </a:spcBef>
                <a:buClr>
                  <a:schemeClr val="accent1"/>
                </a:buClr>
                <a:buSzPct val="92000"/>
                <a:buChar char="➢"/>
                <a:defRPr b="1" sz="2400">
                  <a:solidFill>
                    <a:srgbClr val="404040"/>
                  </a:solidFill>
                  <a:latin typeface="+mj-lt"/>
                  <a:ea typeface="+mj-ea"/>
                  <a:cs typeface="+mj-cs"/>
                  <a:sym typeface="Helvetica"/>
                </a:defRPr>
              </a:pPr>
              <a:r>
                <a:t>Revenues</a:t>
              </a:r>
              <a:r>
                <a:rPr b="0"/>
                <a:t> are recognized as soon as a product has been sold or a service has been performed, regardless of when the money is actually received.</a:t>
              </a:r>
            </a:p>
            <a:p>
              <a:pPr lvl="1" marL="801687" indent="-409575" defTabSz="457200">
                <a:spcBef>
                  <a:spcPts val="600"/>
                </a:spcBef>
                <a:buClr>
                  <a:schemeClr val="accent1"/>
                </a:buClr>
                <a:buSzPct val="92000"/>
                <a:buChar char="➢"/>
                <a:defRPr sz="2400">
                  <a:solidFill>
                    <a:srgbClr val="404040"/>
                  </a:solidFill>
                  <a:latin typeface="+mj-lt"/>
                  <a:ea typeface="+mj-ea"/>
                  <a:cs typeface="+mj-cs"/>
                  <a:sym typeface="Helvetica"/>
                </a:defRPr>
              </a:pPr>
              <a:r>
                <a:t>All costs that match revenues reported in the present period are recorded as </a:t>
              </a:r>
              <a:r>
                <a:rPr b="1"/>
                <a:t>expenses</a:t>
              </a:r>
              <a:r>
                <a:t>, regardless of when the money is actually paid. </a:t>
              </a:r>
            </a:p>
          </p:txBody>
        </p:sp>
      </p:grpSp>
      <p:sp>
        <p:nvSpPr>
          <p:cNvPr id="488" name="Title 1"/>
          <p:cNvSpPr txBox="1"/>
          <p:nvPr>
            <p:ph type="title"/>
          </p:nvPr>
        </p:nvSpPr>
        <p:spPr>
          <a:xfrm>
            <a:off x="581192" y="702155"/>
            <a:ext cx="11029616" cy="1188721"/>
          </a:xfrm>
          <a:prstGeom prst="rect">
            <a:avLst/>
          </a:prstGeom>
        </p:spPr>
        <p:txBody>
          <a:bodyPr anchor="ctr"/>
          <a:lstStyle>
            <a:lvl1pPr>
              <a:defRPr b="1" sz="3200">
                <a:latin typeface="+mj-lt"/>
                <a:ea typeface="+mj-ea"/>
                <a:cs typeface="+mj-cs"/>
                <a:sym typeface="Helvetica"/>
              </a:defRPr>
            </a:lvl1pPr>
          </a:lstStyle>
          <a:p>
            <a:pPr/>
            <a:r>
              <a:t>Cash Accounting vs. Accrual Accounting</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48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87" grpId="1"/>
    </p:bldLst>
  </p:timing>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6" name="Rectangle 1"/>
          <p:cNvSpPr/>
          <p:nvPr/>
        </p:nvSpPr>
        <p:spPr>
          <a:xfrm>
            <a:off x="384047" y="347472"/>
            <a:ext cx="11448290" cy="274321"/>
          </a:xfrm>
          <a:prstGeom prst="rect">
            <a:avLst/>
          </a:prstGeom>
          <a:solidFill>
            <a:srgbClr val="FFFFFF"/>
          </a:solidFill>
          <a:ln w="12700">
            <a:miter lim="400000"/>
          </a:ln>
        </p:spPr>
        <p:txBody>
          <a:bodyPr lIns="45719" rIns="45719" anchor="ctr"/>
          <a:lstStyle/>
          <a:p>
            <a:pPr algn="ctr"/>
          </a:p>
        </p:txBody>
      </p:sp>
      <p:sp>
        <p:nvSpPr>
          <p:cNvPr id="837" name="Rectangle 5"/>
          <p:cNvSpPr txBox="1"/>
          <p:nvPr/>
        </p:nvSpPr>
        <p:spPr>
          <a:xfrm>
            <a:off x="317690" y="199676"/>
            <a:ext cx="6529897" cy="6390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r>
              <a:t>Big Dog Carworks Corp. </a:t>
            </a:r>
          </a:p>
          <a:p>
            <a:pPr algn="ctr"/>
            <a:r>
              <a:rPr b="1"/>
              <a:t>Unadjusted</a:t>
            </a:r>
            <a:r>
              <a:t> Trial Balance </a:t>
            </a:r>
          </a:p>
          <a:p>
            <a:pPr algn="ctr"/>
            <a:r>
              <a:t>At January </a:t>
            </a:r>
            <a:r>
              <a:rPr sz="1600">
                <a:latin typeface="+mj-lt"/>
                <a:ea typeface="+mj-ea"/>
                <a:cs typeface="+mj-cs"/>
                <a:sym typeface="Helvetica"/>
              </a:rPr>
              <a:t>31, 2015</a:t>
            </a:r>
            <a:r>
              <a:t> </a:t>
            </a:r>
          </a:p>
          <a:p>
            <a:pPr>
              <a:defRPr i="1"/>
            </a:pPr>
          </a:p>
          <a:p>
            <a:pPr>
              <a:defRPr i="1" sz="2000"/>
            </a:pPr>
            <a:r>
              <a:rPr u="sng"/>
              <a:t>Acct.</a:t>
            </a:r>
            <a:r>
              <a:t>	</a:t>
            </a:r>
            <a:r>
              <a:rPr u="sng"/>
              <a:t>Account</a:t>
            </a:r>
            <a:r>
              <a:t>			</a:t>
            </a:r>
            <a:r>
              <a:rPr u="sng"/>
              <a:t>Debit</a:t>
            </a:r>
            <a:r>
              <a:rPr i="0"/>
              <a:t> 	</a:t>
            </a:r>
            <a:r>
              <a:rPr u="sng"/>
              <a:t>Credit</a:t>
            </a:r>
            <a:r>
              <a:t> </a:t>
            </a:r>
            <a:r>
              <a:rPr i="0"/>
              <a:t>101</a:t>
            </a:r>
            <a:r>
              <a:t> 	Cash 			          $3,700 </a:t>
            </a:r>
          </a:p>
          <a:p>
            <a:pPr marL="342899" indent="-342899">
              <a:buSzPct val="100000"/>
              <a:buAutoNum type="arabicPeriod" startAt="110"/>
              <a:defRPr sz="2000"/>
            </a:pPr>
            <a:r>
              <a:t> 	Accounts receivable 	            2,000 </a:t>
            </a:r>
          </a:p>
          <a:p>
            <a:pPr>
              <a:defRPr sz="2000"/>
            </a:pPr>
            <a:r>
              <a:t>161 	Prepaid insurance 	            2,400 </a:t>
            </a:r>
          </a:p>
          <a:p>
            <a:pPr>
              <a:defRPr sz="2000"/>
            </a:pPr>
            <a:r>
              <a:t>183 	Equipment 		            3,000 </a:t>
            </a:r>
          </a:p>
          <a:p>
            <a:pPr marL="342899" indent="-342899">
              <a:buSzPct val="100000"/>
              <a:buAutoNum type="arabicPeriod" startAt="184"/>
              <a:defRPr sz="2000"/>
            </a:pPr>
            <a:r>
              <a:t> 	Truck 			            8,000 </a:t>
            </a:r>
          </a:p>
          <a:p>
            <a:pPr>
              <a:defRPr sz="2000"/>
            </a:pPr>
            <a:r>
              <a:t>201 	Bank loan 			             $6,000</a:t>
            </a:r>
          </a:p>
          <a:p>
            <a:pPr>
              <a:defRPr sz="2000"/>
            </a:pPr>
            <a:r>
              <a:t>210 	Accounts payable 			     700</a:t>
            </a:r>
          </a:p>
          <a:p>
            <a:pPr>
              <a:defRPr sz="2000"/>
            </a:pPr>
            <a:r>
              <a:t>247 	Unearned revenue 			     400</a:t>
            </a:r>
          </a:p>
          <a:p>
            <a:pPr>
              <a:defRPr sz="2000"/>
            </a:pPr>
            <a:r>
              <a:t>320 	Share capital 			             10,000</a:t>
            </a:r>
          </a:p>
          <a:p>
            <a:pPr>
              <a:defRPr sz="2000"/>
            </a:pPr>
            <a:r>
              <a:t>330 	Dividends 		              200 </a:t>
            </a:r>
          </a:p>
          <a:p>
            <a:pPr>
              <a:defRPr sz="2000"/>
            </a:pPr>
            <a:r>
              <a:t>450 	Repair revenue 			             10,000</a:t>
            </a:r>
          </a:p>
          <a:p>
            <a:pPr>
              <a:defRPr sz="2000"/>
            </a:pPr>
            <a:r>
              <a:t>654 	Rent expense 		           1,600</a:t>
            </a:r>
          </a:p>
          <a:p>
            <a:pPr>
              <a:defRPr sz="2000"/>
            </a:pPr>
            <a:r>
              <a:t>656 	Salaries expense 	           3,500</a:t>
            </a:r>
          </a:p>
          <a:p>
            <a:pPr>
              <a:defRPr sz="2000"/>
            </a:pPr>
            <a:r>
              <a:t>668 	Supplies expense 	           2,000</a:t>
            </a:r>
          </a:p>
          <a:p>
            <a:pPr>
              <a:defRPr sz="2000"/>
            </a:pPr>
            <a:r>
              <a:t>670 	Truck operation expense          </a:t>
            </a:r>
            <a:r>
              <a:rPr u="sng"/>
              <a:t>   700</a:t>
            </a:r>
            <a:r>
              <a:t>    </a:t>
            </a:r>
            <a:r>
              <a:rPr u="sng">
                <a:solidFill>
                  <a:srgbClr val="FFFFFF"/>
                </a:solidFill>
              </a:rPr>
              <a:t>	</a:t>
            </a:r>
            <a:r>
              <a:rPr u="sng"/>
              <a:t>	</a:t>
            </a:r>
            <a:endParaRPr u="sng"/>
          </a:p>
          <a:p>
            <a:pPr>
              <a:defRPr sz="2000"/>
            </a:pPr>
            <a:r>
              <a:t>				       $27,100     $27,100 </a:t>
            </a:r>
          </a:p>
        </p:txBody>
      </p:sp>
      <p:sp>
        <p:nvSpPr>
          <p:cNvPr id="838" name="Rectangle 10"/>
          <p:cNvSpPr txBox="1"/>
          <p:nvPr/>
        </p:nvSpPr>
        <p:spPr>
          <a:xfrm>
            <a:off x="5846762" y="199677"/>
            <a:ext cx="6529897" cy="929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r>
              <a:t>Big Dog Carworks Corp. </a:t>
            </a:r>
          </a:p>
          <a:p>
            <a:pPr algn="ctr"/>
            <a:r>
              <a:rPr b="1"/>
              <a:t>Adjusted</a:t>
            </a:r>
            <a:r>
              <a:t> Trial Balance </a:t>
            </a:r>
          </a:p>
          <a:p>
            <a:pPr algn="ctr"/>
            <a:r>
              <a:t>At January </a:t>
            </a:r>
            <a:r>
              <a:rPr sz="1600">
                <a:latin typeface="+mj-lt"/>
                <a:ea typeface="+mj-ea"/>
                <a:cs typeface="+mj-cs"/>
                <a:sym typeface="Helvetica"/>
              </a:rPr>
              <a:t>31, 2015</a:t>
            </a:r>
          </a:p>
        </p:txBody>
      </p:sp>
      <p:sp>
        <p:nvSpPr>
          <p:cNvPr id="839" name="Rectangle 2"/>
          <p:cNvSpPr/>
          <p:nvPr/>
        </p:nvSpPr>
        <p:spPr>
          <a:xfrm>
            <a:off x="297370" y="2306827"/>
            <a:ext cx="5433886" cy="265177"/>
          </a:xfrm>
          <a:prstGeom prst="rect">
            <a:avLst/>
          </a:prstGeom>
          <a:ln w="22225" cap="rnd">
            <a:solidFill>
              <a:srgbClr val="0070C0"/>
            </a:solidFill>
          </a:ln>
        </p:spPr>
        <p:txBody>
          <a:bodyPr lIns="45719" rIns="45719" anchor="ctr"/>
          <a:lstStyle/>
          <a:p>
            <a:pPr algn="ctr">
              <a:defRPr>
                <a:solidFill>
                  <a:srgbClr val="FFFFFF"/>
                </a:solidFill>
              </a:defRPr>
            </a:pPr>
          </a:p>
        </p:txBody>
      </p:sp>
      <p:sp>
        <p:nvSpPr>
          <p:cNvPr id="840" name="Rectangle 11"/>
          <p:cNvSpPr/>
          <p:nvPr/>
        </p:nvSpPr>
        <p:spPr>
          <a:xfrm>
            <a:off x="284670" y="2623164"/>
            <a:ext cx="5433886" cy="542691"/>
          </a:xfrm>
          <a:prstGeom prst="rect">
            <a:avLst/>
          </a:prstGeom>
          <a:ln w="22225" cap="rnd">
            <a:solidFill>
              <a:srgbClr val="C00000"/>
            </a:solidFill>
          </a:ln>
        </p:spPr>
        <p:txBody>
          <a:bodyPr lIns="45719" rIns="45719" anchor="ctr"/>
          <a:lstStyle/>
          <a:p>
            <a:pPr algn="ctr">
              <a:defRPr>
                <a:solidFill>
                  <a:srgbClr val="FFFFFF"/>
                </a:solidFill>
              </a:defRPr>
            </a:pPr>
          </a:p>
        </p:txBody>
      </p:sp>
      <p:sp>
        <p:nvSpPr>
          <p:cNvPr id="841" name="Rectangle 12"/>
          <p:cNvSpPr/>
          <p:nvPr/>
        </p:nvSpPr>
        <p:spPr>
          <a:xfrm>
            <a:off x="284670" y="3224308"/>
            <a:ext cx="6405080" cy="265177"/>
          </a:xfrm>
          <a:prstGeom prst="rect">
            <a:avLst/>
          </a:prstGeom>
          <a:ln w="22225" cap="rnd">
            <a:solidFill>
              <a:srgbClr val="0070C0"/>
            </a:solidFill>
          </a:ln>
        </p:spPr>
        <p:txBody>
          <a:bodyPr lIns="45719" rIns="45719" anchor="ctr"/>
          <a:lstStyle/>
          <a:p>
            <a:pPr algn="ctr">
              <a:defRPr>
                <a:solidFill>
                  <a:srgbClr val="FFFFFF"/>
                </a:solidFill>
              </a:defRPr>
            </a:pPr>
          </a:p>
        </p:txBody>
      </p:sp>
      <p:sp>
        <p:nvSpPr>
          <p:cNvPr id="842" name="Rectangle 13"/>
          <p:cNvSpPr/>
          <p:nvPr/>
        </p:nvSpPr>
        <p:spPr>
          <a:xfrm>
            <a:off x="284670" y="3825750"/>
            <a:ext cx="6405080" cy="265177"/>
          </a:xfrm>
          <a:prstGeom prst="rect">
            <a:avLst/>
          </a:prstGeom>
          <a:ln w="22225" cap="rnd">
            <a:solidFill>
              <a:srgbClr val="C00000"/>
            </a:solidFill>
          </a:ln>
        </p:spPr>
        <p:txBody>
          <a:bodyPr lIns="45719" rIns="45719" anchor="ctr"/>
          <a:lstStyle/>
          <a:p>
            <a:pPr algn="ctr">
              <a:defRPr>
                <a:solidFill>
                  <a:srgbClr val="C00000"/>
                </a:solidFill>
              </a:defRPr>
            </a:pPr>
          </a:p>
        </p:txBody>
      </p:sp>
      <p:sp>
        <p:nvSpPr>
          <p:cNvPr id="843" name="Straight Arrow Connector 19"/>
          <p:cNvSpPr/>
          <p:nvPr/>
        </p:nvSpPr>
        <p:spPr>
          <a:xfrm>
            <a:off x="6778418" y="3958338"/>
            <a:ext cx="910654" cy="1"/>
          </a:xfrm>
          <a:prstGeom prst="line">
            <a:avLst/>
          </a:prstGeom>
          <a:ln w="19050" cap="rnd">
            <a:solidFill>
              <a:srgbClr val="C00000"/>
            </a:solidFill>
            <a:tailEnd type="triangle"/>
          </a:ln>
        </p:spPr>
        <p:txBody>
          <a:bodyPr lIns="45719" rIns="45719"/>
          <a:lstStyle/>
          <a:p>
            <a:pPr/>
          </a:p>
        </p:txBody>
      </p:sp>
      <p:sp>
        <p:nvSpPr>
          <p:cNvPr id="844" name="Straight Arrow Connector 20"/>
          <p:cNvSpPr/>
          <p:nvPr/>
        </p:nvSpPr>
        <p:spPr>
          <a:xfrm>
            <a:off x="5212263" y="689897"/>
            <a:ext cx="2338992" cy="1"/>
          </a:xfrm>
          <a:prstGeom prst="line">
            <a:avLst/>
          </a:prstGeom>
          <a:ln w="38100" cap="rnd">
            <a:solidFill>
              <a:srgbClr val="7030A0"/>
            </a:solidFill>
            <a:tailEnd type="triangle"/>
          </a:ln>
        </p:spPr>
        <p:txBody>
          <a:bodyPr lIns="45719" rIns="45719"/>
          <a:lstStyle/>
          <a:p>
            <a:pP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8" name="The Accounting Cycle: Review"/>
          <p:cNvSpPr txBox="1"/>
          <p:nvPr/>
        </p:nvSpPr>
        <p:spPr>
          <a:xfrm>
            <a:off x="292390" y="311065"/>
            <a:ext cx="4392562" cy="472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500"/>
            </a:lvl1pPr>
          </a:lstStyle>
          <a:p>
            <a:pPr/>
            <a:r>
              <a:t>The Accounting Cycle: Review</a:t>
            </a:r>
          </a:p>
        </p:txBody>
      </p:sp>
      <p:pic>
        <p:nvPicPr>
          <p:cNvPr id="849" name="Image" descr="Image"/>
          <p:cNvPicPr>
            <a:picLocks noChangeAspect="1"/>
          </p:cNvPicPr>
          <p:nvPr/>
        </p:nvPicPr>
        <p:blipFill>
          <a:blip r:embed="rId2">
            <a:extLst/>
          </a:blip>
          <a:stretch>
            <a:fillRect/>
          </a:stretch>
        </p:blipFill>
        <p:spPr>
          <a:xfrm>
            <a:off x="57150" y="1162050"/>
            <a:ext cx="5727700" cy="5321300"/>
          </a:xfrm>
          <a:prstGeom prst="rect">
            <a:avLst/>
          </a:prstGeom>
          <a:ln w="12700">
            <a:miter lim="400000"/>
          </a:ln>
        </p:spPr>
      </p:pic>
      <p:pic>
        <p:nvPicPr>
          <p:cNvPr id="850" name="Image" descr="Image"/>
          <p:cNvPicPr>
            <a:picLocks noChangeAspect="1"/>
          </p:cNvPicPr>
          <p:nvPr/>
        </p:nvPicPr>
        <p:blipFill>
          <a:blip r:embed="rId3">
            <a:extLst/>
          </a:blip>
          <a:stretch>
            <a:fillRect/>
          </a:stretch>
        </p:blipFill>
        <p:spPr>
          <a:xfrm>
            <a:off x="5759450" y="2946400"/>
            <a:ext cx="673100" cy="965200"/>
          </a:xfrm>
          <a:prstGeom prst="rect">
            <a:avLst/>
          </a:prstGeom>
          <a:ln w="12700">
            <a:miter lim="400000"/>
          </a:ln>
        </p:spPr>
      </p:pic>
      <p:pic>
        <p:nvPicPr>
          <p:cNvPr id="851" name="Image" descr="Image"/>
          <p:cNvPicPr>
            <a:picLocks noChangeAspect="1"/>
          </p:cNvPicPr>
          <p:nvPr/>
        </p:nvPicPr>
        <p:blipFill>
          <a:blip r:embed="rId4">
            <a:extLst/>
          </a:blip>
          <a:stretch>
            <a:fillRect/>
          </a:stretch>
        </p:blipFill>
        <p:spPr>
          <a:xfrm>
            <a:off x="6540500" y="165100"/>
            <a:ext cx="5611721" cy="6756400"/>
          </a:xfrm>
          <a:prstGeom prst="rect">
            <a:avLst/>
          </a:prstGeom>
          <a:ln w="12700">
            <a:miter lim="400000"/>
          </a:ln>
        </p:spPr>
      </p:pic>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3"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54" name="Title 1"/>
          <p:cNvSpPr txBox="1"/>
          <p:nvPr>
            <p:ph type="title"/>
          </p:nvPr>
        </p:nvSpPr>
        <p:spPr>
          <a:xfrm>
            <a:off x="581192" y="702155"/>
            <a:ext cx="11029616" cy="706329"/>
          </a:xfrm>
          <a:prstGeom prst="rect">
            <a:avLst/>
          </a:prstGeom>
        </p:spPr>
        <p:txBody>
          <a:bodyPr/>
          <a:lstStyle>
            <a:lvl1pPr>
              <a:defRPr b="1" sz="3200">
                <a:solidFill>
                  <a:srgbClr val="002060"/>
                </a:solidFill>
                <a:latin typeface="+mj-lt"/>
                <a:ea typeface="+mj-ea"/>
                <a:cs typeface="+mj-cs"/>
                <a:sym typeface="Helvetica"/>
              </a:defRPr>
            </a:lvl1pPr>
          </a:lstStyle>
          <a:p>
            <a:pPr/>
            <a:r>
              <a:t>The Accounting Cycle</a:t>
            </a:r>
          </a:p>
        </p:txBody>
      </p:sp>
      <p:sp>
        <p:nvSpPr>
          <p:cNvPr id="855" name="Rectangle 1"/>
          <p:cNvSpPr/>
          <p:nvPr/>
        </p:nvSpPr>
        <p:spPr>
          <a:xfrm>
            <a:off x="510522" y="1637988"/>
            <a:ext cx="5770834" cy="4749166"/>
          </a:xfrm>
          <a:prstGeom prst="rect">
            <a:avLst/>
          </a:prstGeom>
          <a:ln>
            <a:solidFill>
              <a:srgbClr val="7030A0"/>
            </a:solidFill>
          </a:ln>
          <a:extLst>
            <a:ext uri="{C572A759-6A51-4108-AA02-DFA0A04FC94B}">
              <ma14:wrappingTextBoxFlag xmlns:ma14="http://schemas.microsoft.com/office/mac/drawingml/2011/main" val="1"/>
            </a:ext>
          </a:extLst>
        </p:spPr>
        <p:txBody>
          <a:bodyPr lIns="45719" rIns="45719">
            <a:spAutoFit/>
          </a:bodyPr>
          <a:lstStyle/>
          <a:p>
            <a:pPr>
              <a:spcBef>
                <a:spcPts val="600"/>
              </a:spcBef>
              <a:defRPr sz="1500">
                <a:solidFill>
                  <a:srgbClr val="242424"/>
                </a:solidFill>
              </a:defRPr>
            </a:pPr>
            <a:r>
              <a:t>Adjustment: in addition to depreciation of fixed assets, there are four other types of adjustment entries needed:</a:t>
            </a:r>
          </a:p>
          <a:p>
            <a:pPr marL="285750" indent="-285750">
              <a:buSzPct val="100000"/>
              <a:buFont typeface="Arial"/>
              <a:buChar char="•"/>
              <a:defRPr b="1" sz="1500">
                <a:solidFill>
                  <a:srgbClr val="242424"/>
                </a:solidFill>
              </a:defRPr>
            </a:pPr>
            <a:r>
              <a:t>Deferred expenses (Prepaid ~; = ___________)</a:t>
            </a:r>
          </a:p>
          <a:p>
            <a:pPr lvl="1" indent="292100">
              <a:spcBef>
                <a:spcPts val="600"/>
              </a:spcBef>
              <a:defRPr sz="1500">
                <a:solidFill>
                  <a:srgbClr val="242424"/>
                </a:solidFill>
              </a:defRPr>
            </a:pPr>
            <a:r>
              <a:t>Assets paid for before their use. When they are used, this asset’s value is reduced and an expense is recognized. Some examples include supplies, insurance, and depreciation.</a:t>
            </a:r>
          </a:p>
          <a:p>
            <a:pPr marL="285750" indent="-285750">
              <a:buSzPct val="100000"/>
              <a:buFont typeface="Arial"/>
              <a:buChar char="•"/>
              <a:defRPr b="1" sz="1500">
                <a:solidFill>
                  <a:srgbClr val="242424"/>
                </a:solidFill>
              </a:defRPr>
            </a:pPr>
            <a:r>
              <a:t>Deferred revenues (unearned ~; = ___________)</a:t>
            </a:r>
          </a:p>
          <a:p>
            <a:pPr lvl="1" indent="292100">
              <a:spcBef>
                <a:spcPts val="600"/>
              </a:spcBef>
              <a:defRPr sz="1500">
                <a:solidFill>
                  <a:srgbClr val="242424"/>
                </a:solidFill>
              </a:defRPr>
            </a:pPr>
            <a:r>
              <a:t>Customer advanced payments for product or services yet to be provided. When the company provides the product or service, revenue is then recognized.</a:t>
            </a:r>
          </a:p>
          <a:p>
            <a:pPr marL="285750" indent="-285750">
              <a:buSzPct val="100000"/>
              <a:buFont typeface="Arial"/>
              <a:buChar char="•"/>
              <a:defRPr b="1" sz="1500">
                <a:solidFill>
                  <a:srgbClr val="242424"/>
                </a:solidFill>
              </a:defRPr>
            </a:pPr>
            <a:r>
              <a:t>Accrued revenues</a:t>
            </a:r>
          </a:p>
          <a:p>
            <a:pPr lvl="1" indent="292100">
              <a:spcBef>
                <a:spcPts val="600"/>
              </a:spcBef>
              <a:defRPr sz="1500">
                <a:solidFill>
                  <a:srgbClr val="242424"/>
                </a:solidFill>
              </a:defRPr>
            </a:pPr>
            <a:r>
              <a:t>Revenues earned in a period but have yet to be recorded and no money has been collected. Accrued revenues are updated at the end of the period to recognize revenue and money owed to the company.</a:t>
            </a:r>
          </a:p>
          <a:p>
            <a:pPr marL="285750" indent="-285750">
              <a:buSzPct val="100000"/>
              <a:buFont typeface="Arial"/>
              <a:buChar char="•"/>
              <a:defRPr b="1" sz="1500">
                <a:solidFill>
                  <a:srgbClr val="242424"/>
                </a:solidFill>
              </a:defRPr>
            </a:pPr>
            <a:r>
              <a:t>Accrued expenses</a:t>
            </a:r>
          </a:p>
          <a:p>
            <a:pPr lvl="1" indent="292100">
              <a:spcBef>
                <a:spcPts val="600"/>
              </a:spcBef>
              <a:defRPr sz="1500">
                <a:solidFill>
                  <a:srgbClr val="242424"/>
                </a:solidFill>
              </a:defRPr>
            </a:pPr>
            <a:r>
              <a:t>Accrued expenses are incurred in a period but have yet to be recorded and no money has been paid. Accrued expenses are updated to reflect the expense and the company’s liability.</a:t>
            </a:r>
          </a:p>
        </p:txBody>
      </p:sp>
      <p:pic>
        <p:nvPicPr>
          <p:cNvPr id="856" name="Picture 2" descr="Picture 2"/>
          <p:cNvPicPr>
            <a:picLocks noChangeAspect="1"/>
          </p:cNvPicPr>
          <p:nvPr/>
        </p:nvPicPr>
        <p:blipFill>
          <a:blip r:embed="rId2">
            <a:extLst/>
          </a:blip>
          <a:stretch>
            <a:fillRect/>
          </a:stretch>
        </p:blipFill>
        <p:spPr>
          <a:xfrm>
            <a:off x="6637283" y="974397"/>
            <a:ext cx="5237591" cy="5449517"/>
          </a:xfrm>
          <a:prstGeom prst="rect">
            <a:avLst/>
          </a:prstGeom>
          <a:ln w="12700">
            <a:miter lim="400000"/>
          </a:ln>
        </p:spPr>
      </p:pic>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8"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859" name="Picture 4" descr="Picture 4"/>
          <p:cNvPicPr>
            <a:picLocks noChangeAspect="1"/>
          </p:cNvPicPr>
          <p:nvPr/>
        </p:nvPicPr>
        <p:blipFill>
          <a:blip r:embed="rId3">
            <a:extLst/>
          </a:blip>
          <a:stretch>
            <a:fillRect/>
          </a:stretch>
        </p:blipFill>
        <p:spPr>
          <a:xfrm>
            <a:off x="1838667" y="0"/>
            <a:ext cx="8514667" cy="6858000"/>
          </a:xfrm>
          <a:prstGeom prst="rect">
            <a:avLst/>
          </a:prstGeom>
          <a:ln w="12700">
            <a:miter lim="400000"/>
          </a:ln>
        </p:spPr>
      </p:pic>
      <p:sp>
        <p:nvSpPr>
          <p:cNvPr id="860" name="Rectangle 1"/>
          <p:cNvSpPr/>
          <p:nvPr/>
        </p:nvSpPr>
        <p:spPr>
          <a:xfrm>
            <a:off x="7517566" y="472190"/>
            <a:ext cx="2728211" cy="342525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61" name="Rectangle 5"/>
          <p:cNvSpPr/>
          <p:nvPr/>
        </p:nvSpPr>
        <p:spPr>
          <a:xfrm>
            <a:off x="7517566" y="121790"/>
            <a:ext cx="4492054" cy="626402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62" name="Rectangle 6"/>
          <p:cNvSpPr/>
          <p:nvPr/>
        </p:nvSpPr>
        <p:spPr>
          <a:xfrm>
            <a:off x="107429" y="449705"/>
            <a:ext cx="1833797" cy="30230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63" name="Straight Connector 8"/>
          <p:cNvSpPr/>
          <p:nvPr/>
        </p:nvSpPr>
        <p:spPr>
          <a:xfrm>
            <a:off x="2155370" y="477697"/>
            <a:ext cx="3293709" cy="22487"/>
          </a:xfrm>
          <a:prstGeom prst="line">
            <a:avLst/>
          </a:prstGeom>
          <a:ln w="12700" cap="rnd">
            <a:solidFill>
              <a:srgbClr val="000000"/>
            </a:solidFill>
          </a:ln>
        </p:spPr>
        <p:txBody>
          <a:bodyPr lIns="45719" rIns="45719"/>
          <a:lstStyle/>
          <a:p>
            <a:pPr/>
          </a:p>
        </p:txBody>
      </p:sp>
      <p:sp>
        <p:nvSpPr>
          <p:cNvPr id="864" name="Straight Connector 9"/>
          <p:cNvSpPr/>
          <p:nvPr/>
        </p:nvSpPr>
        <p:spPr>
          <a:xfrm>
            <a:off x="5707171" y="500182"/>
            <a:ext cx="665638" cy="1"/>
          </a:xfrm>
          <a:prstGeom prst="line">
            <a:avLst/>
          </a:prstGeom>
          <a:ln w="12700" cap="rnd">
            <a:solidFill>
              <a:srgbClr val="000000"/>
            </a:solidFill>
          </a:ln>
        </p:spPr>
        <p:txBody>
          <a:bodyPr lIns="45719" rIns="45719"/>
          <a:lstStyle/>
          <a:p>
            <a:pPr/>
          </a:p>
        </p:txBody>
      </p:sp>
      <p:sp>
        <p:nvSpPr>
          <p:cNvPr id="865" name="Straight Connector 11"/>
          <p:cNvSpPr/>
          <p:nvPr/>
        </p:nvSpPr>
        <p:spPr>
          <a:xfrm>
            <a:off x="6764641" y="499622"/>
            <a:ext cx="665638" cy="1"/>
          </a:xfrm>
          <a:prstGeom prst="line">
            <a:avLst/>
          </a:prstGeom>
          <a:ln w="12700" cap="rnd">
            <a:solidFill>
              <a:srgbClr val="000000"/>
            </a:solidFill>
          </a:ln>
        </p:spPr>
        <p:txBody>
          <a:bodyPr lIns="45719" rIns="45719"/>
          <a:lstStyle/>
          <a:p>
            <a:pPr/>
          </a:p>
        </p:txBody>
      </p:sp>
      <p:sp>
        <p:nvSpPr>
          <p:cNvPr id="866" name="Rectangle 12"/>
          <p:cNvSpPr/>
          <p:nvPr/>
        </p:nvSpPr>
        <p:spPr>
          <a:xfrm>
            <a:off x="779931" y="4321840"/>
            <a:ext cx="1319850" cy="253616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67" name="TextBox 7"/>
          <p:cNvSpPr txBox="1"/>
          <p:nvPr/>
        </p:nvSpPr>
        <p:spPr>
          <a:xfrm>
            <a:off x="45720" y="0"/>
            <a:ext cx="4660786" cy="3073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400"/>
            </a:lvl1pPr>
          </a:lstStyle>
          <a:p>
            <a:pPr/>
            <a:r>
              <a:t>Adjusted Trial Balance at the End of of a Reporting Period</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1"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872" name="Picture 1" descr="Picture 1"/>
          <p:cNvPicPr>
            <a:picLocks noChangeAspect="1"/>
          </p:cNvPicPr>
          <p:nvPr/>
        </p:nvPicPr>
        <p:blipFill>
          <a:blip r:embed="rId3">
            <a:extLst/>
          </a:blip>
          <a:stretch>
            <a:fillRect/>
          </a:stretch>
        </p:blipFill>
        <p:spPr>
          <a:xfrm>
            <a:off x="824279" y="0"/>
            <a:ext cx="10543442" cy="6858000"/>
          </a:xfrm>
          <a:prstGeom prst="rect">
            <a:avLst/>
          </a:prstGeom>
          <a:ln w="12700">
            <a:miter lim="400000"/>
          </a:ln>
        </p:spPr>
      </p:pic>
      <p:sp>
        <p:nvSpPr>
          <p:cNvPr id="873" name="Rectangle 4"/>
          <p:cNvSpPr/>
          <p:nvPr/>
        </p:nvSpPr>
        <p:spPr>
          <a:xfrm>
            <a:off x="181452" y="329783"/>
            <a:ext cx="799475" cy="30230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74" name="Rectangle 5"/>
          <p:cNvSpPr/>
          <p:nvPr/>
        </p:nvSpPr>
        <p:spPr>
          <a:xfrm>
            <a:off x="11141760" y="422223"/>
            <a:ext cx="799476" cy="30230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75" name="Rectangle 6"/>
          <p:cNvSpPr/>
          <p:nvPr/>
        </p:nvSpPr>
        <p:spPr>
          <a:xfrm>
            <a:off x="5108219" y="1064302"/>
            <a:ext cx="760431" cy="4084819"/>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76" name="Rectangle 2"/>
          <p:cNvSpPr/>
          <p:nvPr/>
        </p:nvSpPr>
        <p:spPr>
          <a:xfrm>
            <a:off x="5748728" y="259975"/>
            <a:ext cx="4506897" cy="3917579"/>
          </a:xfrm>
          <a:prstGeom prst="rect">
            <a:avLst/>
          </a:prstGeom>
          <a:ln w="22225" cap="rnd">
            <a:solidFill>
              <a:srgbClr val="6C388E"/>
            </a:solidFill>
          </a:ln>
        </p:spPr>
        <p:txBody>
          <a:bodyPr lIns="45719" rIns="45719" anchor="ctr"/>
          <a:lstStyle/>
          <a:p>
            <a:pPr algn="ctr">
              <a:defRPr>
                <a:solidFill>
                  <a:srgbClr val="FFFFFF"/>
                </a:solidFill>
              </a:defRPr>
            </a:pPr>
          </a:p>
        </p:txBody>
      </p:sp>
      <p:sp>
        <p:nvSpPr>
          <p:cNvPr id="877" name="Rectangle 9"/>
          <p:cNvSpPr/>
          <p:nvPr/>
        </p:nvSpPr>
        <p:spPr>
          <a:xfrm>
            <a:off x="9439836" y="5809129"/>
            <a:ext cx="902500" cy="54685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78" name="Rectangle 11"/>
          <p:cNvSpPr/>
          <p:nvPr/>
        </p:nvSpPr>
        <p:spPr>
          <a:xfrm>
            <a:off x="7376407" y="5809127"/>
            <a:ext cx="1731734" cy="546850"/>
          </a:xfrm>
          <a:prstGeom prst="rect">
            <a:avLst/>
          </a:prstGeom>
          <a:solidFill>
            <a:srgbClr val="FFFFFF"/>
          </a:solidFill>
          <a:ln w="12700">
            <a:miter lim="400000"/>
          </a:ln>
        </p:spPr>
        <p:txBody>
          <a:bodyPr lIns="45719" rIns="45719" anchor="ctr"/>
          <a:lstStyle/>
          <a:p>
            <a:pPr algn="ctr">
              <a:defRPr>
                <a:solidFill>
                  <a:srgbClr val="FFFFFF"/>
                </a:solidFill>
              </a:defRPr>
            </a:pPr>
          </a:p>
        </p:txBody>
      </p:sp>
      <p:grpSp>
        <p:nvGrpSpPr>
          <p:cNvPr id="881" name="Group 13"/>
          <p:cNvGrpSpPr/>
          <p:nvPr/>
        </p:nvGrpSpPr>
        <p:grpSpPr>
          <a:xfrm>
            <a:off x="5905377" y="370475"/>
            <a:ext cx="498959" cy="523242"/>
            <a:chOff x="0" y="0"/>
            <a:chExt cx="498958" cy="523240"/>
          </a:xfrm>
        </p:grpSpPr>
        <p:sp>
          <p:nvSpPr>
            <p:cNvPr id="879" name="Oval 14"/>
            <p:cNvSpPr/>
            <p:nvPr/>
          </p:nvSpPr>
          <p:spPr>
            <a:xfrm>
              <a:off x="-1" y="28344"/>
              <a:ext cx="498960"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880" name="TextBox 15"/>
            <p:cNvSpPr txBox="1"/>
            <p:nvPr/>
          </p:nvSpPr>
          <p:spPr>
            <a:xfrm>
              <a:off x="102676" y="-1"/>
              <a:ext cx="301909" cy="523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sz="2800">
                  <a:solidFill>
                    <a:srgbClr val="FFFFFF"/>
                  </a:solidFill>
                  <a:latin typeface="+mj-lt"/>
                  <a:ea typeface="+mj-ea"/>
                  <a:cs typeface="+mj-cs"/>
                  <a:sym typeface="Helvetica"/>
                </a:defRPr>
              </a:lvl1pPr>
            </a:lstStyle>
            <a:p>
              <a:pPr/>
              <a:r>
                <a:t>1</a:t>
              </a:r>
            </a:p>
          </p:txBody>
        </p:sp>
      </p:grpSp>
      <p:grpSp>
        <p:nvGrpSpPr>
          <p:cNvPr id="884" name="Group 16"/>
          <p:cNvGrpSpPr/>
          <p:nvPr/>
        </p:nvGrpSpPr>
        <p:grpSpPr>
          <a:xfrm>
            <a:off x="5619170" y="4401727"/>
            <a:ext cx="498959" cy="523241"/>
            <a:chOff x="0" y="0"/>
            <a:chExt cx="498958" cy="523240"/>
          </a:xfrm>
        </p:grpSpPr>
        <p:sp>
          <p:nvSpPr>
            <p:cNvPr id="882" name="Oval 17"/>
            <p:cNvSpPr/>
            <p:nvPr/>
          </p:nvSpPr>
          <p:spPr>
            <a:xfrm>
              <a:off x="-1" y="28344"/>
              <a:ext cx="498960"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883" name="TextBox 18"/>
            <p:cNvSpPr txBox="1"/>
            <p:nvPr/>
          </p:nvSpPr>
          <p:spPr>
            <a:xfrm>
              <a:off x="102676" y="-1"/>
              <a:ext cx="301909" cy="523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sz="2800">
                  <a:solidFill>
                    <a:srgbClr val="0070C0"/>
                  </a:solidFill>
                  <a:latin typeface="+mj-lt"/>
                  <a:ea typeface="+mj-ea"/>
                  <a:cs typeface="+mj-cs"/>
                  <a:sym typeface="Helvetica"/>
                </a:defRPr>
              </a:lvl1pPr>
            </a:lstStyle>
            <a:p>
              <a:pPr/>
              <a:r>
                <a:t>2</a:t>
              </a:r>
            </a:p>
          </p:txBody>
        </p:sp>
      </p:grpSp>
      <p:grpSp>
        <p:nvGrpSpPr>
          <p:cNvPr id="887" name="Group 26"/>
          <p:cNvGrpSpPr/>
          <p:nvPr/>
        </p:nvGrpSpPr>
        <p:grpSpPr>
          <a:xfrm>
            <a:off x="10717716" y="5343662"/>
            <a:ext cx="525249" cy="523241"/>
            <a:chOff x="0" y="0"/>
            <a:chExt cx="525247" cy="523240"/>
          </a:xfrm>
        </p:grpSpPr>
        <p:sp>
          <p:nvSpPr>
            <p:cNvPr id="885" name="Oval 27"/>
            <p:cNvSpPr/>
            <p:nvPr/>
          </p:nvSpPr>
          <p:spPr>
            <a:xfrm>
              <a:off x="0" y="37675"/>
              <a:ext cx="498959"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886" name="TextBox 28"/>
            <p:cNvSpPr txBox="1"/>
            <p:nvPr/>
          </p:nvSpPr>
          <p:spPr>
            <a:xfrm>
              <a:off x="6125" y="0"/>
              <a:ext cx="519123" cy="5232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lgn="ctr">
                <a:defRPr b="1" sz="2800">
                  <a:solidFill>
                    <a:srgbClr val="0070C0"/>
                  </a:solidFill>
                  <a:latin typeface="+mj-lt"/>
                  <a:ea typeface="+mj-ea"/>
                  <a:cs typeface="+mj-cs"/>
                  <a:sym typeface="Helvetica"/>
                </a:defRPr>
              </a:lvl1pPr>
            </a:lstStyle>
            <a:p>
              <a:pPr/>
              <a:r>
                <a:t>2b</a:t>
              </a:r>
            </a:p>
          </p:txBody>
        </p:sp>
      </p:grpSp>
      <p:sp>
        <p:nvSpPr>
          <p:cNvPr id="888" name="Rectangle 29"/>
          <p:cNvSpPr/>
          <p:nvPr/>
        </p:nvSpPr>
        <p:spPr>
          <a:xfrm>
            <a:off x="7305868" y="6405738"/>
            <a:ext cx="1922108" cy="14252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89" name="Rectangle 30"/>
          <p:cNvSpPr/>
          <p:nvPr/>
        </p:nvSpPr>
        <p:spPr>
          <a:xfrm>
            <a:off x="9312875" y="6408847"/>
            <a:ext cx="902500" cy="14252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90" name="Rectangle 31"/>
          <p:cNvSpPr/>
          <p:nvPr/>
        </p:nvSpPr>
        <p:spPr>
          <a:xfrm>
            <a:off x="1375476" y="3116423"/>
            <a:ext cx="3727139" cy="1990628"/>
          </a:xfrm>
          <a:prstGeom prst="rect">
            <a:avLst/>
          </a:prstGeom>
          <a:ln w="22225" cap="rnd">
            <a:solidFill>
              <a:srgbClr val="6C388E"/>
            </a:solidFill>
          </a:ln>
        </p:spPr>
        <p:txBody>
          <a:bodyPr lIns="45719" rIns="45719" anchor="ctr"/>
          <a:lstStyle/>
          <a:p>
            <a:pPr algn="ctr">
              <a:defRPr>
                <a:solidFill>
                  <a:srgbClr val="FFFFFF"/>
                </a:solidFill>
              </a:defRPr>
            </a:pPr>
          </a:p>
        </p:txBody>
      </p:sp>
      <p:sp>
        <p:nvSpPr>
          <p:cNvPr id="891" name="Right Arrow 7"/>
          <p:cNvSpPr/>
          <p:nvPr/>
        </p:nvSpPr>
        <p:spPr>
          <a:xfrm>
            <a:off x="5206481" y="3421707"/>
            <a:ext cx="469647" cy="298580"/>
          </a:xfrm>
          <a:prstGeom prst="rightArrow">
            <a:avLst>
              <a:gd name="adj1" fmla="val 50000"/>
              <a:gd name="adj2" fmla="val 50000"/>
            </a:avLst>
          </a:prstGeom>
          <a:solidFill>
            <a:schemeClr val="accent1"/>
          </a:solidFill>
          <a:ln w="22225" cap="rnd">
            <a:solidFill>
              <a:srgbClr val="6C388E"/>
            </a:solidFill>
          </a:ln>
        </p:spPr>
        <p:txBody>
          <a:bodyPr lIns="45719" rIns="45719" anchor="ctr"/>
          <a:lstStyle/>
          <a:p>
            <a:pPr algn="ctr">
              <a:defRPr>
                <a:solidFill>
                  <a:srgbClr val="FFFFFF"/>
                </a:solidFill>
              </a:defRPr>
            </a:pPr>
          </a:p>
        </p:txBody>
      </p:sp>
      <p:sp>
        <p:nvSpPr>
          <p:cNvPr id="892" name="Rectangle 32"/>
          <p:cNvSpPr/>
          <p:nvPr/>
        </p:nvSpPr>
        <p:spPr>
          <a:xfrm>
            <a:off x="5145175" y="4196567"/>
            <a:ext cx="6140556" cy="2576437"/>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93" name="Rectangle 33"/>
          <p:cNvSpPr/>
          <p:nvPr/>
        </p:nvSpPr>
        <p:spPr>
          <a:xfrm>
            <a:off x="552322" y="5401226"/>
            <a:ext cx="6140556" cy="1086298"/>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94" name="Rectangle 34"/>
          <p:cNvSpPr/>
          <p:nvPr/>
        </p:nvSpPr>
        <p:spPr>
          <a:xfrm>
            <a:off x="975326" y="2668555"/>
            <a:ext cx="353497" cy="3971369"/>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95" name="Rectangle 35"/>
          <p:cNvSpPr/>
          <p:nvPr/>
        </p:nvSpPr>
        <p:spPr>
          <a:xfrm>
            <a:off x="10281655" y="2851494"/>
            <a:ext cx="353497" cy="1729838"/>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96" name="Rectangle 36"/>
          <p:cNvSpPr/>
          <p:nvPr/>
        </p:nvSpPr>
        <p:spPr>
          <a:xfrm>
            <a:off x="1079329" y="2211353"/>
            <a:ext cx="353497" cy="842626"/>
          </a:xfrm>
          <a:prstGeom prst="rect">
            <a:avLst/>
          </a:prstGeom>
          <a:solidFill>
            <a:srgbClr val="FFFFFF"/>
          </a:solidFill>
          <a:ln w="12700">
            <a:miter lim="400000"/>
          </a:ln>
        </p:spPr>
        <p:txBody>
          <a:bodyPr lIns="45719" rIns="45719" anchor="ctr"/>
          <a:lstStyle/>
          <a:p>
            <a:pPr algn="ctr">
              <a:defRPr>
                <a:solidFill>
                  <a:srgbClr val="FFFFFF"/>
                </a:solidFill>
              </a:defRPr>
            </a:pPr>
          </a:p>
        </p:txBody>
      </p:sp>
      <p:grpSp>
        <p:nvGrpSpPr>
          <p:cNvPr id="899" name="Group 37"/>
          <p:cNvGrpSpPr/>
          <p:nvPr/>
        </p:nvGrpSpPr>
        <p:grpSpPr>
          <a:xfrm>
            <a:off x="5191826" y="2858857"/>
            <a:ext cx="498959" cy="523241"/>
            <a:chOff x="0" y="0"/>
            <a:chExt cx="498958" cy="523240"/>
          </a:xfrm>
        </p:grpSpPr>
        <p:sp>
          <p:nvSpPr>
            <p:cNvPr id="897" name="Oval 38"/>
            <p:cNvSpPr/>
            <p:nvPr/>
          </p:nvSpPr>
          <p:spPr>
            <a:xfrm>
              <a:off x="-1" y="28344"/>
              <a:ext cx="498960"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898" name="TextBox 39"/>
            <p:cNvSpPr txBox="1"/>
            <p:nvPr/>
          </p:nvSpPr>
          <p:spPr>
            <a:xfrm>
              <a:off x="102676" y="-1"/>
              <a:ext cx="301909" cy="523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sz="2800">
                  <a:solidFill>
                    <a:srgbClr val="FFFFFF"/>
                  </a:solidFill>
                  <a:latin typeface="+mj-lt"/>
                  <a:ea typeface="+mj-ea"/>
                  <a:cs typeface="+mj-cs"/>
                  <a:sym typeface="Helvetica"/>
                </a:defRPr>
              </a:lvl1pPr>
            </a:lstStyle>
            <a:p>
              <a:pPr/>
              <a:r>
                <a:t>1</a:t>
              </a:r>
            </a:p>
          </p:txBody>
        </p:sp>
      </p:grpSp>
      <p:sp>
        <p:nvSpPr>
          <p:cNvPr id="900" name="Straight Connector 40"/>
          <p:cNvSpPr/>
          <p:nvPr/>
        </p:nvSpPr>
        <p:spPr>
          <a:xfrm>
            <a:off x="1432826" y="290548"/>
            <a:ext cx="1847495" cy="1"/>
          </a:xfrm>
          <a:prstGeom prst="line">
            <a:avLst/>
          </a:prstGeom>
          <a:ln w="12700" cap="rnd">
            <a:solidFill>
              <a:srgbClr val="000000"/>
            </a:solidFill>
          </a:ln>
        </p:spPr>
        <p:txBody>
          <a:bodyPr lIns="45719" rIns="45719"/>
          <a:lstStyle/>
          <a:p>
            <a:pPr/>
          </a:p>
        </p:txBody>
      </p:sp>
      <p:sp>
        <p:nvSpPr>
          <p:cNvPr id="901" name="Straight Connector 41"/>
          <p:cNvSpPr/>
          <p:nvPr/>
        </p:nvSpPr>
        <p:spPr>
          <a:xfrm>
            <a:off x="3463737" y="290548"/>
            <a:ext cx="665638" cy="1"/>
          </a:xfrm>
          <a:prstGeom prst="line">
            <a:avLst/>
          </a:prstGeom>
          <a:ln w="12700" cap="rnd">
            <a:solidFill>
              <a:srgbClr val="000000"/>
            </a:solidFill>
          </a:ln>
        </p:spPr>
        <p:txBody>
          <a:bodyPr lIns="45719" rIns="45719"/>
          <a:lstStyle/>
          <a:p>
            <a:pPr/>
          </a:p>
        </p:txBody>
      </p:sp>
      <p:sp>
        <p:nvSpPr>
          <p:cNvPr id="902" name="Straight Connector 42"/>
          <p:cNvSpPr/>
          <p:nvPr/>
        </p:nvSpPr>
        <p:spPr>
          <a:xfrm>
            <a:off x="4436978" y="290548"/>
            <a:ext cx="665637" cy="1"/>
          </a:xfrm>
          <a:prstGeom prst="line">
            <a:avLst/>
          </a:prstGeom>
          <a:ln w="12700" cap="rnd">
            <a:solidFill>
              <a:srgbClr val="000000"/>
            </a:solidFill>
          </a:ln>
        </p:spPr>
        <p:txBody>
          <a:bodyPr lIns="45719" rIns="45719"/>
          <a:lstStyle/>
          <a:p>
            <a:pPr/>
          </a:p>
        </p:txBody>
      </p:sp>
      <p:sp>
        <p:nvSpPr>
          <p:cNvPr id="903" name="Rectangle 43"/>
          <p:cNvSpPr/>
          <p:nvPr/>
        </p:nvSpPr>
        <p:spPr>
          <a:xfrm>
            <a:off x="7233511" y="556510"/>
            <a:ext cx="1582273" cy="168016"/>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04" name="Straight Connector 10"/>
          <p:cNvSpPr/>
          <p:nvPr/>
        </p:nvSpPr>
        <p:spPr>
          <a:xfrm>
            <a:off x="6936946" y="699811"/>
            <a:ext cx="2072340" cy="1"/>
          </a:xfrm>
          <a:prstGeom prst="line">
            <a:avLst/>
          </a:prstGeom>
          <a:ln w="12700" cap="rnd">
            <a:solidFill>
              <a:srgbClr val="000000"/>
            </a:solidFill>
          </a:ln>
        </p:spPr>
        <p:txBody>
          <a:bodyPr lIns="45719" rIns="45719"/>
          <a:lstStyle/>
          <a:p>
            <a:pP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8"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909" name="Picture 1" descr="Picture 1"/>
          <p:cNvPicPr>
            <a:picLocks noChangeAspect="1"/>
          </p:cNvPicPr>
          <p:nvPr/>
        </p:nvPicPr>
        <p:blipFill>
          <a:blip r:embed="rId2">
            <a:extLst/>
          </a:blip>
          <a:stretch>
            <a:fillRect/>
          </a:stretch>
        </p:blipFill>
        <p:spPr>
          <a:xfrm>
            <a:off x="824279" y="0"/>
            <a:ext cx="10543442" cy="6858000"/>
          </a:xfrm>
          <a:prstGeom prst="rect">
            <a:avLst/>
          </a:prstGeom>
          <a:ln w="12700">
            <a:miter lim="400000"/>
          </a:ln>
        </p:spPr>
      </p:pic>
      <p:sp>
        <p:nvSpPr>
          <p:cNvPr id="910" name="Rectangle 4"/>
          <p:cNvSpPr/>
          <p:nvPr/>
        </p:nvSpPr>
        <p:spPr>
          <a:xfrm>
            <a:off x="181452" y="329783"/>
            <a:ext cx="799475" cy="30230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11" name="Rectangle 5"/>
          <p:cNvSpPr/>
          <p:nvPr/>
        </p:nvSpPr>
        <p:spPr>
          <a:xfrm>
            <a:off x="11141760" y="422223"/>
            <a:ext cx="799476" cy="30230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12" name="Rectangle 6"/>
          <p:cNvSpPr/>
          <p:nvPr/>
        </p:nvSpPr>
        <p:spPr>
          <a:xfrm>
            <a:off x="5108219" y="1064302"/>
            <a:ext cx="760431" cy="4084819"/>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13" name="Rectangle 2"/>
          <p:cNvSpPr/>
          <p:nvPr/>
        </p:nvSpPr>
        <p:spPr>
          <a:xfrm>
            <a:off x="5748728" y="259975"/>
            <a:ext cx="4506897" cy="3917579"/>
          </a:xfrm>
          <a:prstGeom prst="rect">
            <a:avLst/>
          </a:prstGeom>
          <a:ln w="22225" cap="rnd">
            <a:solidFill>
              <a:srgbClr val="6C388E"/>
            </a:solidFill>
          </a:ln>
        </p:spPr>
        <p:txBody>
          <a:bodyPr lIns="45719" rIns="45719" anchor="ctr"/>
          <a:lstStyle/>
          <a:p>
            <a:pPr algn="ctr">
              <a:defRPr>
                <a:solidFill>
                  <a:srgbClr val="FFFFFF"/>
                </a:solidFill>
              </a:defRPr>
            </a:pPr>
          </a:p>
        </p:txBody>
      </p:sp>
      <p:sp>
        <p:nvSpPr>
          <p:cNvPr id="914" name="Rectangle 9"/>
          <p:cNvSpPr/>
          <p:nvPr/>
        </p:nvSpPr>
        <p:spPr>
          <a:xfrm>
            <a:off x="9439836" y="5809129"/>
            <a:ext cx="902500" cy="54685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15" name="Rectangle 11"/>
          <p:cNvSpPr/>
          <p:nvPr/>
        </p:nvSpPr>
        <p:spPr>
          <a:xfrm>
            <a:off x="7376407" y="5809127"/>
            <a:ext cx="1731734" cy="546850"/>
          </a:xfrm>
          <a:prstGeom prst="rect">
            <a:avLst/>
          </a:prstGeom>
          <a:solidFill>
            <a:srgbClr val="FFFFFF"/>
          </a:solidFill>
          <a:ln w="12700">
            <a:miter lim="400000"/>
          </a:ln>
        </p:spPr>
        <p:txBody>
          <a:bodyPr lIns="45719" rIns="45719" anchor="ctr"/>
          <a:lstStyle/>
          <a:p>
            <a:pPr algn="ctr">
              <a:defRPr>
                <a:solidFill>
                  <a:srgbClr val="FFFFFF"/>
                </a:solidFill>
              </a:defRPr>
            </a:pPr>
          </a:p>
        </p:txBody>
      </p:sp>
      <p:grpSp>
        <p:nvGrpSpPr>
          <p:cNvPr id="918" name="Group 13"/>
          <p:cNvGrpSpPr/>
          <p:nvPr/>
        </p:nvGrpSpPr>
        <p:grpSpPr>
          <a:xfrm>
            <a:off x="5905377" y="370475"/>
            <a:ext cx="498959" cy="523242"/>
            <a:chOff x="0" y="0"/>
            <a:chExt cx="498958" cy="523240"/>
          </a:xfrm>
        </p:grpSpPr>
        <p:sp>
          <p:nvSpPr>
            <p:cNvPr id="916" name="Oval 14"/>
            <p:cNvSpPr/>
            <p:nvPr/>
          </p:nvSpPr>
          <p:spPr>
            <a:xfrm>
              <a:off x="-1" y="28344"/>
              <a:ext cx="498960"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917" name="TextBox 15"/>
            <p:cNvSpPr txBox="1"/>
            <p:nvPr/>
          </p:nvSpPr>
          <p:spPr>
            <a:xfrm>
              <a:off x="102676" y="-1"/>
              <a:ext cx="301909" cy="523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sz="2800">
                  <a:solidFill>
                    <a:srgbClr val="0070C0"/>
                  </a:solidFill>
                  <a:latin typeface="+mj-lt"/>
                  <a:ea typeface="+mj-ea"/>
                  <a:cs typeface="+mj-cs"/>
                  <a:sym typeface="Helvetica"/>
                </a:defRPr>
              </a:lvl1pPr>
            </a:lstStyle>
            <a:p>
              <a:pPr/>
              <a:r>
                <a:t>1</a:t>
              </a:r>
            </a:p>
          </p:txBody>
        </p:sp>
      </p:grpSp>
      <p:grpSp>
        <p:nvGrpSpPr>
          <p:cNvPr id="921" name="Group 16"/>
          <p:cNvGrpSpPr/>
          <p:nvPr/>
        </p:nvGrpSpPr>
        <p:grpSpPr>
          <a:xfrm>
            <a:off x="5619170" y="4401727"/>
            <a:ext cx="498959" cy="523241"/>
            <a:chOff x="0" y="0"/>
            <a:chExt cx="498958" cy="523240"/>
          </a:xfrm>
        </p:grpSpPr>
        <p:sp>
          <p:nvSpPr>
            <p:cNvPr id="919" name="Oval 17"/>
            <p:cNvSpPr/>
            <p:nvPr/>
          </p:nvSpPr>
          <p:spPr>
            <a:xfrm>
              <a:off x="-1" y="28344"/>
              <a:ext cx="498960"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920" name="TextBox 18"/>
            <p:cNvSpPr txBox="1"/>
            <p:nvPr/>
          </p:nvSpPr>
          <p:spPr>
            <a:xfrm>
              <a:off x="102676" y="-1"/>
              <a:ext cx="301909" cy="523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sz="2800">
                  <a:solidFill>
                    <a:srgbClr val="FFFFFF"/>
                  </a:solidFill>
                  <a:latin typeface="+mj-lt"/>
                  <a:ea typeface="+mj-ea"/>
                  <a:cs typeface="+mj-cs"/>
                  <a:sym typeface="Helvetica"/>
                </a:defRPr>
              </a:lvl1pPr>
            </a:lstStyle>
            <a:p>
              <a:pPr/>
              <a:r>
                <a:t>2</a:t>
              </a:r>
            </a:p>
          </p:txBody>
        </p:sp>
      </p:grpSp>
      <p:grpSp>
        <p:nvGrpSpPr>
          <p:cNvPr id="924" name="Group 22"/>
          <p:cNvGrpSpPr/>
          <p:nvPr/>
        </p:nvGrpSpPr>
        <p:grpSpPr>
          <a:xfrm>
            <a:off x="4311712" y="6115008"/>
            <a:ext cx="515524" cy="523241"/>
            <a:chOff x="0" y="0"/>
            <a:chExt cx="515523" cy="523240"/>
          </a:xfrm>
        </p:grpSpPr>
        <p:sp>
          <p:nvSpPr>
            <p:cNvPr id="922" name="Oval 23"/>
            <p:cNvSpPr/>
            <p:nvPr/>
          </p:nvSpPr>
          <p:spPr>
            <a:xfrm>
              <a:off x="0" y="37675"/>
              <a:ext cx="498957"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923" name="TextBox 24"/>
            <p:cNvSpPr txBox="1"/>
            <p:nvPr/>
          </p:nvSpPr>
          <p:spPr>
            <a:xfrm>
              <a:off x="15848" y="0"/>
              <a:ext cx="499676" cy="5232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lgn="ctr">
                <a:defRPr b="1" sz="2800">
                  <a:solidFill>
                    <a:srgbClr val="FFFFFF"/>
                  </a:solidFill>
                  <a:latin typeface="+mj-lt"/>
                  <a:ea typeface="+mj-ea"/>
                  <a:cs typeface="+mj-cs"/>
                  <a:sym typeface="Helvetica"/>
                </a:defRPr>
              </a:lvl1pPr>
            </a:lstStyle>
            <a:p>
              <a:pPr/>
              <a:r>
                <a:t>2a</a:t>
              </a:r>
            </a:p>
          </p:txBody>
        </p:sp>
      </p:grpSp>
      <p:grpSp>
        <p:nvGrpSpPr>
          <p:cNvPr id="927" name="Group 26"/>
          <p:cNvGrpSpPr/>
          <p:nvPr/>
        </p:nvGrpSpPr>
        <p:grpSpPr>
          <a:xfrm>
            <a:off x="10717716" y="5343662"/>
            <a:ext cx="525249" cy="523241"/>
            <a:chOff x="0" y="0"/>
            <a:chExt cx="525247" cy="523240"/>
          </a:xfrm>
        </p:grpSpPr>
        <p:sp>
          <p:nvSpPr>
            <p:cNvPr id="925" name="Oval 27"/>
            <p:cNvSpPr/>
            <p:nvPr/>
          </p:nvSpPr>
          <p:spPr>
            <a:xfrm>
              <a:off x="0" y="37675"/>
              <a:ext cx="498959"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926" name="TextBox 28"/>
            <p:cNvSpPr txBox="1"/>
            <p:nvPr/>
          </p:nvSpPr>
          <p:spPr>
            <a:xfrm>
              <a:off x="6125" y="0"/>
              <a:ext cx="519123" cy="5232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lgn="ctr">
                <a:defRPr b="1" sz="2800">
                  <a:solidFill>
                    <a:srgbClr val="FFFFFF"/>
                  </a:solidFill>
                  <a:latin typeface="+mj-lt"/>
                  <a:ea typeface="+mj-ea"/>
                  <a:cs typeface="+mj-cs"/>
                  <a:sym typeface="Helvetica"/>
                </a:defRPr>
              </a:lvl1pPr>
            </a:lstStyle>
            <a:p>
              <a:pPr/>
              <a:r>
                <a:t>2b</a:t>
              </a:r>
            </a:p>
          </p:txBody>
        </p:sp>
      </p:grpSp>
      <p:sp>
        <p:nvSpPr>
          <p:cNvPr id="928" name="Rectangle 29"/>
          <p:cNvSpPr/>
          <p:nvPr/>
        </p:nvSpPr>
        <p:spPr>
          <a:xfrm>
            <a:off x="7305868" y="6405738"/>
            <a:ext cx="1922108" cy="14252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29" name="Rectangle 30"/>
          <p:cNvSpPr/>
          <p:nvPr/>
        </p:nvSpPr>
        <p:spPr>
          <a:xfrm>
            <a:off x="9312875" y="6408847"/>
            <a:ext cx="902500" cy="14252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30" name="Rectangle 31"/>
          <p:cNvSpPr/>
          <p:nvPr/>
        </p:nvSpPr>
        <p:spPr>
          <a:xfrm>
            <a:off x="1375476" y="3116423"/>
            <a:ext cx="3727139" cy="1990628"/>
          </a:xfrm>
          <a:prstGeom prst="rect">
            <a:avLst/>
          </a:prstGeom>
          <a:ln w="22225" cap="rnd">
            <a:solidFill>
              <a:srgbClr val="6C388E"/>
            </a:solidFill>
          </a:ln>
        </p:spPr>
        <p:txBody>
          <a:bodyPr lIns="45719" rIns="45719" anchor="ctr"/>
          <a:lstStyle/>
          <a:p>
            <a:pPr algn="ctr">
              <a:defRPr>
                <a:solidFill>
                  <a:srgbClr val="FFFFFF"/>
                </a:solidFill>
              </a:defRPr>
            </a:pPr>
          </a:p>
        </p:txBody>
      </p:sp>
      <p:sp>
        <p:nvSpPr>
          <p:cNvPr id="931" name="Right Arrow 7"/>
          <p:cNvSpPr/>
          <p:nvPr/>
        </p:nvSpPr>
        <p:spPr>
          <a:xfrm>
            <a:off x="5206481" y="3421707"/>
            <a:ext cx="469647" cy="298580"/>
          </a:xfrm>
          <a:prstGeom prst="rightArrow">
            <a:avLst>
              <a:gd name="adj1" fmla="val 50000"/>
              <a:gd name="adj2" fmla="val 50000"/>
            </a:avLst>
          </a:prstGeom>
          <a:solidFill>
            <a:schemeClr val="accent1"/>
          </a:solidFill>
          <a:ln w="22225" cap="rnd">
            <a:solidFill>
              <a:srgbClr val="6C388E"/>
            </a:solidFill>
          </a:ln>
        </p:spPr>
        <p:txBody>
          <a:bodyPr lIns="45719" rIns="45719" anchor="ctr"/>
          <a:lstStyle/>
          <a:p>
            <a:pPr algn="ctr">
              <a:defRPr>
                <a:solidFill>
                  <a:srgbClr val="FFFFFF"/>
                </a:solidFill>
              </a:defRPr>
            </a:pPr>
          </a:p>
        </p:txBody>
      </p:sp>
      <p:grpSp>
        <p:nvGrpSpPr>
          <p:cNvPr id="934" name="Group 25"/>
          <p:cNvGrpSpPr/>
          <p:nvPr/>
        </p:nvGrpSpPr>
        <p:grpSpPr>
          <a:xfrm>
            <a:off x="5191826" y="2858857"/>
            <a:ext cx="498959" cy="523241"/>
            <a:chOff x="0" y="0"/>
            <a:chExt cx="498958" cy="523240"/>
          </a:xfrm>
        </p:grpSpPr>
        <p:sp>
          <p:nvSpPr>
            <p:cNvPr id="932" name="Oval 32"/>
            <p:cNvSpPr/>
            <p:nvPr/>
          </p:nvSpPr>
          <p:spPr>
            <a:xfrm>
              <a:off x="-1" y="28344"/>
              <a:ext cx="498960"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933" name="TextBox 33"/>
            <p:cNvSpPr txBox="1"/>
            <p:nvPr/>
          </p:nvSpPr>
          <p:spPr>
            <a:xfrm>
              <a:off x="102676" y="-1"/>
              <a:ext cx="301909" cy="523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sz="2800">
                  <a:solidFill>
                    <a:srgbClr val="0070C0"/>
                  </a:solidFill>
                  <a:latin typeface="+mj-lt"/>
                  <a:ea typeface="+mj-ea"/>
                  <a:cs typeface="+mj-cs"/>
                  <a:sym typeface="Helvetica"/>
                </a:defRPr>
              </a:lvl1pPr>
            </a:lstStyle>
            <a:p>
              <a:pPr/>
              <a:r>
                <a:t>1</a:t>
              </a:r>
            </a:p>
          </p:txBody>
        </p:sp>
      </p:grpSp>
      <p:sp>
        <p:nvSpPr>
          <p:cNvPr id="935" name="Straight Connector 34"/>
          <p:cNvSpPr/>
          <p:nvPr/>
        </p:nvSpPr>
        <p:spPr>
          <a:xfrm>
            <a:off x="1432826" y="290548"/>
            <a:ext cx="1847495" cy="1"/>
          </a:xfrm>
          <a:prstGeom prst="line">
            <a:avLst/>
          </a:prstGeom>
          <a:ln w="12700" cap="rnd">
            <a:solidFill>
              <a:srgbClr val="000000"/>
            </a:solidFill>
          </a:ln>
        </p:spPr>
        <p:txBody>
          <a:bodyPr lIns="45719" rIns="45719"/>
          <a:lstStyle/>
          <a:p>
            <a:pPr/>
          </a:p>
        </p:txBody>
      </p:sp>
      <p:sp>
        <p:nvSpPr>
          <p:cNvPr id="936" name="Straight Connector 35"/>
          <p:cNvSpPr/>
          <p:nvPr/>
        </p:nvSpPr>
        <p:spPr>
          <a:xfrm>
            <a:off x="3463737" y="290548"/>
            <a:ext cx="665638" cy="1"/>
          </a:xfrm>
          <a:prstGeom prst="line">
            <a:avLst/>
          </a:prstGeom>
          <a:ln w="12700" cap="rnd">
            <a:solidFill>
              <a:srgbClr val="000000"/>
            </a:solidFill>
          </a:ln>
        </p:spPr>
        <p:txBody>
          <a:bodyPr lIns="45719" rIns="45719"/>
          <a:lstStyle/>
          <a:p>
            <a:pPr/>
          </a:p>
        </p:txBody>
      </p:sp>
      <p:sp>
        <p:nvSpPr>
          <p:cNvPr id="937" name="Straight Connector 36"/>
          <p:cNvSpPr/>
          <p:nvPr/>
        </p:nvSpPr>
        <p:spPr>
          <a:xfrm>
            <a:off x="4436978" y="290548"/>
            <a:ext cx="665637" cy="1"/>
          </a:xfrm>
          <a:prstGeom prst="line">
            <a:avLst/>
          </a:prstGeom>
          <a:ln w="12700" cap="rnd">
            <a:solidFill>
              <a:srgbClr val="000000"/>
            </a:solidFill>
          </a:ln>
        </p:spPr>
        <p:txBody>
          <a:bodyPr lIns="45719" rIns="45719"/>
          <a:lstStyle/>
          <a:p>
            <a:pP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9"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940" name="Picture 2" descr="Picture 2"/>
          <p:cNvPicPr>
            <a:picLocks noChangeAspect="1"/>
          </p:cNvPicPr>
          <p:nvPr/>
        </p:nvPicPr>
        <p:blipFill>
          <a:blip r:embed="rId3">
            <a:extLst/>
          </a:blip>
          <a:stretch>
            <a:fillRect/>
          </a:stretch>
        </p:blipFill>
        <p:spPr>
          <a:xfrm>
            <a:off x="1515734" y="0"/>
            <a:ext cx="9160531" cy="6858000"/>
          </a:xfrm>
          <a:prstGeom prst="rect">
            <a:avLst/>
          </a:prstGeom>
          <a:ln w="12700">
            <a:miter lim="400000"/>
          </a:ln>
        </p:spPr>
      </p:pic>
      <p:sp>
        <p:nvSpPr>
          <p:cNvPr id="941" name="Rectangle 4"/>
          <p:cNvSpPr/>
          <p:nvPr/>
        </p:nvSpPr>
        <p:spPr>
          <a:xfrm>
            <a:off x="284814" y="337279"/>
            <a:ext cx="1253406" cy="30230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42" name="Rectangle 5"/>
          <p:cNvSpPr/>
          <p:nvPr/>
        </p:nvSpPr>
        <p:spPr>
          <a:xfrm>
            <a:off x="10676265" y="354770"/>
            <a:ext cx="1253407" cy="30230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43" name="Rectangle 6"/>
          <p:cNvSpPr/>
          <p:nvPr/>
        </p:nvSpPr>
        <p:spPr>
          <a:xfrm>
            <a:off x="6373905" y="268940"/>
            <a:ext cx="3926542" cy="5558120"/>
          </a:xfrm>
          <a:prstGeom prst="rect">
            <a:avLst/>
          </a:prstGeom>
          <a:ln w="28575" cap="rnd">
            <a:solidFill>
              <a:srgbClr val="6C388E"/>
            </a:solidFill>
          </a:ln>
        </p:spPr>
        <p:txBody>
          <a:bodyPr lIns="45719" rIns="45719" anchor="ctr"/>
          <a:lstStyle/>
          <a:p>
            <a:pPr algn="ctr">
              <a:defRPr>
                <a:solidFill>
                  <a:srgbClr val="FFFFFF"/>
                </a:solidFill>
              </a:defRPr>
            </a:pPr>
          </a:p>
        </p:txBody>
      </p:sp>
      <p:sp>
        <p:nvSpPr>
          <p:cNvPr id="944" name="Rectangle 7"/>
          <p:cNvSpPr/>
          <p:nvPr/>
        </p:nvSpPr>
        <p:spPr>
          <a:xfrm>
            <a:off x="8301315" y="4876800"/>
            <a:ext cx="902500" cy="376519"/>
          </a:xfrm>
          <a:prstGeom prst="rect">
            <a:avLst/>
          </a:prstGeom>
          <a:solidFill>
            <a:srgbClr val="FFFFFF"/>
          </a:solidFill>
          <a:ln w="12700">
            <a:miter lim="400000"/>
          </a:ln>
        </p:spPr>
        <p:txBody>
          <a:bodyPr lIns="45719" rIns="45719" anchor="ctr"/>
          <a:lstStyle/>
          <a:p>
            <a:pPr algn="ctr">
              <a:defRPr>
                <a:solidFill>
                  <a:srgbClr val="FFFFFF"/>
                </a:solidFill>
              </a:defRPr>
            </a:pPr>
          </a:p>
        </p:txBody>
      </p:sp>
      <p:grpSp>
        <p:nvGrpSpPr>
          <p:cNvPr id="947" name="Group 10"/>
          <p:cNvGrpSpPr/>
          <p:nvPr/>
        </p:nvGrpSpPr>
        <p:grpSpPr>
          <a:xfrm>
            <a:off x="6817341" y="395461"/>
            <a:ext cx="498959" cy="523242"/>
            <a:chOff x="0" y="0"/>
            <a:chExt cx="498958" cy="523240"/>
          </a:xfrm>
        </p:grpSpPr>
        <p:sp>
          <p:nvSpPr>
            <p:cNvPr id="945" name="Oval 11"/>
            <p:cNvSpPr/>
            <p:nvPr/>
          </p:nvSpPr>
          <p:spPr>
            <a:xfrm>
              <a:off x="-1" y="28344"/>
              <a:ext cx="498960"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946" name="TextBox 12"/>
            <p:cNvSpPr txBox="1"/>
            <p:nvPr/>
          </p:nvSpPr>
          <p:spPr>
            <a:xfrm>
              <a:off x="98524" y="-1"/>
              <a:ext cx="301908" cy="523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lgn="ctr">
                <a:defRPr b="1" sz="2800">
                  <a:solidFill>
                    <a:srgbClr val="FFFFFF"/>
                  </a:solidFill>
                  <a:latin typeface="+mj-lt"/>
                  <a:ea typeface="+mj-ea"/>
                  <a:cs typeface="+mj-cs"/>
                  <a:sym typeface="Helvetica"/>
                </a:defRPr>
              </a:lvl1pPr>
            </a:lstStyle>
            <a:p>
              <a:pPr/>
              <a:r>
                <a:t>3</a:t>
              </a:r>
            </a:p>
          </p:txBody>
        </p:sp>
      </p:grpSp>
      <p:grpSp>
        <p:nvGrpSpPr>
          <p:cNvPr id="950" name="Group 13"/>
          <p:cNvGrpSpPr/>
          <p:nvPr/>
        </p:nvGrpSpPr>
        <p:grpSpPr>
          <a:xfrm>
            <a:off x="5748249" y="2270971"/>
            <a:ext cx="499677" cy="523241"/>
            <a:chOff x="0" y="0"/>
            <a:chExt cx="499675" cy="523240"/>
          </a:xfrm>
        </p:grpSpPr>
        <p:sp>
          <p:nvSpPr>
            <p:cNvPr id="948" name="Oval 14"/>
            <p:cNvSpPr/>
            <p:nvPr/>
          </p:nvSpPr>
          <p:spPr>
            <a:xfrm>
              <a:off x="359" y="28344"/>
              <a:ext cx="498959"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949" name="TextBox 15"/>
            <p:cNvSpPr txBox="1"/>
            <p:nvPr/>
          </p:nvSpPr>
          <p:spPr>
            <a:xfrm>
              <a:off x="-1" y="0"/>
              <a:ext cx="499677" cy="5232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lgn="ctr">
                <a:defRPr b="1" sz="2800">
                  <a:solidFill>
                    <a:srgbClr val="FFFFFF"/>
                  </a:solidFill>
                  <a:latin typeface="+mj-lt"/>
                  <a:ea typeface="+mj-ea"/>
                  <a:cs typeface="+mj-cs"/>
                  <a:sym typeface="Helvetica"/>
                </a:defRPr>
              </a:lvl1pPr>
            </a:lstStyle>
            <a:p>
              <a:pPr/>
              <a:r>
                <a:t>3a</a:t>
              </a:r>
            </a:p>
          </p:txBody>
        </p:sp>
      </p:grpSp>
      <p:grpSp>
        <p:nvGrpSpPr>
          <p:cNvPr id="953" name="Group 16"/>
          <p:cNvGrpSpPr/>
          <p:nvPr/>
        </p:nvGrpSpPr>
        <p:grpSpPr>
          <a:xfrm>
            <a:off x="10591448" y="5427827"/>
            <a:ext cx="519124" cy="523241"/>
            <a:chOff x="0" y="0"/>
            <a:chExt cx="519122" cy="523240"/>
          </a:xfrm>
        </p:grpSpPr>
        <p:sp>
          <p:nvSpPr>
            <p:cNvPr id="951" name="Oval 17"/>
            <p:cNvSpPr/>
            <p:nvPr/>
          </p:nvSpPr>
          <p:spPr>
            <a:xfrm>
              <a:off x="10082" y="28344"/>
              <a:ext cx="498959"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952" name="TextBox 18"/>
            <p:cNvSpPr txBox="1"/>
            <p:nvPr/>
          </p:nvSpPr>
          <p:spPr>
            <a:xfrm>
              <a:off x="0" y="0"/>
              <a:ext cx="519123" cy="5232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lgn="ctr">
                <a:defRPr b="1" sz="2800">
                  <a:solidFill>
                    <a:srgbClr val="FFFFFF"/>
                  </a:solidFill>
                  <a:latin typeface="+mj-lt"/>
                  <a:ea typeface="+mj-ea"/>
                  <a:cs typeface="+mj-cs"/>
                  <a:sym typeface="Helvetica"/>
                </a:defRPr>
              </a:lvl1pPr>
            </a:lstStyle>
            <a:p>
              <a:pPr/>
              <a:r>
                <a:t>3b</a:t>
              </a:r>
            </a:p>
          </p:txBody>
        </p:sp>
      </p:grpSp>
      <p:sp>
        <p:nvSpPr>
          <p:cNvPr id="954" name="Straight Connector 19"/>
          <p:cNvSpPr/>
          <p:nvPr/>
        </p:nvSpPr>
        <p:spPr>
          <a:xfrm>
            <a:off x="1974007" y="1699474"/>
            <a:ext cx="1847496" cy="1"/>
          </a:xfrm>
          <a:prstGeom prst="line">
            <a:avLst/>
          </a:prstGeom>
          <a:ln w="12700" cap="rnd">
            <a:solidFill>
              <a:srgbClr val="000000"/>
            </a:solidFill>
          </a:ln>
        </p:spPr>
        <p:txBody>
          <a:bodyPr lIns="45719" rIns="45719"/>
          <a:lstStyle/>
          <a:p>
            <a:pPr/>
          </a:p>
        </p:txBody>
      </p:sp>
      <p:sp>
        <p:nvSpPr>
          <p:cNvPr id="955" name="Straight Connector 20"/>
          <p:cNvSpPr/>
          <p:nvPr/>
        </p:nvSpPr>
        <p:spPr>
          <a:xfrm>
            <a:off x="4004919" y="1699474"/>
            <a:ext cx="665638" cy="1"/>
          </a:xfrm>
          <a:prstGeom prst="line">
            <a:avLst/>
          </a:prstGeom>
          <a:ln w="12700" cap="rnd">
            <a:solidFill>
              <a:srgbClr val="000000"/>
            </a:solidFill>
          </a:ln>
        </p:spPr>
        <p:txBody>
          <a:bodyPr lIns="45719" rIns="45719"/>
          <a:lstStyle/>
          <a:p>
            <a:pPr/>
          </a:p>
        </p:txBody>
      </p:sp>
      <p:sp>
        <p:nvSpPr>
          <p:cNvPr id="956" name="Straight Connector 21"/>
          <p:cNvSpPr/>
          <p:nvPr/>
        </p:nvSpPr>
        <p:spPr>
          <a:xfrm>
            <a:off x="4931505" y="1699474"/>
            <a:ext cx="665638" cy="1"/>
          </a:xfrm>
          <a:prstGeom prst="line">
            <a:avLst/>
          </a:prstGeom>
          <a:ln w="12700" cap="rnd">
            <a:solidFill>
              <a:srgbClr val="000000"/>
            </a:solidFill>
          </a:ln>
        </p:spPr>
        <p:txBody>
          <a:bodyPr lIns="45719" rIns="45719"/>
          <a:lstStyle/>
          <a:p>
            <a:pPr/>
          </a:p>
        </p:txBody>
      </p:sp>
      <p:sp>
        <p:nvSpPr>
          <p:cNvPr id="957" name="Rectangle 22"/>
          <p:cNvSpPr/>
          <p:nvPr/>
        </p:nvSpPr>
        <p:spPr>
          <a:xfrm>
            <a:off x="7694832" y="581224"/>
            <a:ext cx="1582273" cy="168016"/>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58" name="Straight Connector 23"/>
          <p:cNvSpPr/>
          <p:nvPr/>
        </p:nvSpPr>
        <p:spPr>
          <a:xfrm>
            <a:off x="7398267" y="724525"/>
            <a:ext cx="2072340" cy="1"/>
          </a:xfrm>
          <a:prstGeom prst="line">
            <a:avLst/>
          </a:prstGeom>
          <a:ln w="12700" cap="rnd">
            <a:solidFill>
              <a:srgbClr val="000000"/>
            </a:solidFill>
          </a:ln>
        </p:spPr>
        <p:txBody>
          <a:bodyPr lIns="45719" rIns="45719"/>
          <a:lstStyle/>
          <a:p>
            <a:pPr/>
          </a:p>
        </p:txBody>
      </p:sp>
      <p:sp>
        <p:nvSpPr>
          <p:cNvPr id="959" name="Rectangle 24"/>
          <p:cNvSpPr/>
          <p:nvPr/>
        </p:nvSpPr>
        <p:spPr>
          <a:xfrm>
            <a:off x="4416176" y="151723"/>
            <a:ext cx="1709494" cy="27622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60" name="Straight Connector 25"/>
          <p:cNvSpPr/>
          <p:nvPr/>
        </p:nvSpPr>
        <p:spPr>
          <a:xfrm>
            <a:off x="4416176" y="436197"/>
            <a:ext cx="1709494" cy="8693"/>
          </a:xfrm>
          <a:prstGeom prst="line">
            <a:avLst/>
          </a:prstGeom>
          <a:ln w="12700" cap="rnd">
            <a:solidFill>
              <a:srgbClr val="000000"/>
            </a:solidFill>
          </a:ln>
        </p:spPr>
        <p:txBody>
          <a:bodyPr lIns="45719" rIns="45719"/>
          <a:lstStyle/>
          <a:p>
            <a:pPr/>
          </a:p>
        </p:txBody>
      </p:sp>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4"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965" name="Picture 4" descr="Picture 4"/>
          <p:cNvPicPr>
            <a:picLocks noChangeAspect="1"/>
          </p:cNvPicPr>
          <p:nvPr/>
        </p:nvPicPr>
        <p:blipFill>
          <a:blip r:embed="rId3">
            <a:extLst/>
          </a:blip>
          <a:stretch>
            <a:fillRect/>
          </a:stretch>
        </p:blipFill>
        <p:spPr>
          <a:xfrm>
            <a:off x="1838667" y="0"/>
            <a:ext cx="8514667" cy="6858000"/>
          </a:xfrm>
          <a:prstGeom prst="rect">
            <a:avLst/>
          </a:prstGeom>
          <a:ln w="12700">
            <a:miter lim="400000"/>
          </a:ln>
        </p:spPr>
      </p:pic>
      <p:sp>
        <p:nvSpPr>
          <p:cNvPr id="966" name="Rectangle 1"/>
          <p:cNvSpPr/>
          <p:nvPr/>
        </p:nvSpPr>
        <p:spPr>
          <a:xfrm>
            <a:off x="7517566" y="472190"/>
            <a:ext cx="2728211" cy="342525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67" name="Rectangle 5"/>
          <p:cNvSpPr/>
          <p:nvPr/>
        </p:nvSpPr>
        <p:spPr>
          <a:xfrm>
            <a:off x="7517566" y="121790"/>
            <a:ext cx="4492054" cy="626402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68" name="Rectangle 6"/>
          <p:cNvSpPr/>
          <p:nvPr/>
        </p:nvSpPr>
        <p:spPr>
          <a:xfrm>
            <a:off x="107429" y="449705"/>
            <a:ext cx="1833797" cy="30230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69" name="Straight Connector 8"/>
          <p:cNvSpPr/>
          <p:nvPr/>
        </p:nvSpPr>
        <p:spPr>
          <a:xfrm>
            <a:off x="2155370" y="477697"/>
            <a:ext cx="3293709" cy="22487"/>
          </a:xfrm>
          <a:prstGeom prst="line">
            <a:avLst/>
          </a:prstGeom>
          <a:ln w="12700" cap="rnd">
            <a:solidFill>
              <a:srgbClr val="000000"/>
            </a:solidFill>
          </a:ln>
        </p:spPr>
        <p:txBody>
          <a:bodyPr lIns="45719" rIns="45719"/>
          <a:lstStyle/>
          <a:p>
            <a:pPr/>
          </a:p>
        </p:txBody>
      </p:sp>
      <p:sp>
        <p:nvSpPr>
          <p:cNvPr id="970" name="Straight Connector 9"/>
          <p:cNvSpPr/>
          <p:nvPr/>
        </p:nvSpPr>
        <p:spPr>
          <a:xfrm>
            <a:off x="5707171" y="500182"/>
            <a:ext cx="665638" cy="1"/>
          </a:xfrm>
          <a:prstGeom prst="line">
            <a:avLst/>
          </a:prstGeom>
          <a:ln w="12700" cap="rnd">
            <a:solidFill>
              <a:srgbClr val="000000"/>
            </a:solidFill>
          </a:ln>
        </p:spPr>
        <p:txBody>
          <a:bodyPr lIns="45719" rIns="45719"/>
          <a:lstStyle/>
          <a:p>
            <a:pPr/>
          </a:p>
        </p:txBody>
      </p:sp>
      <p:sp>
        <p:nvSpPr>
          <p:cNvPr id="971" name="Straight Connector 11"/>
          <p:cNvSpPr/>
          <p:nvPr/>
        </p:nvSpPr>
        <p:spPr>
          <a:xfrm>
            <a:off x="6764641" y="499622"/>
            <a:ext cx="665638" cy="1"/>
          </a:xfrm>
          <a:prstGeom prst="line">
            <a:avLst/>
          </a:prstGeom>
          <a:ln w="12700" cap="rnd">
            <a:solidFill>
              <a:srgbClr val="000000"/>
            </a:solidFill>
          </a:ln>
        </p:spPr>
        <p:txBody>
          <a:bodyPr lIns="45719" rIns="45719"/>
          <a:lstStyle/>
          <a:p>
            <a:pPr/>
          </a:p>
        </p:txBody>
      </p:sp>
      <p:sp>
        <p:nvSpPr>
          <p:cNvPr id="972" name="Rectangle 12"/>
          <p:cNvSpPr/>
          <p:nvPr/>
        </p:nvSpPr>
        <p:spPr>
          <a:xfrm>
            <a:off x="779931" y="4321840"/>
            <a:ext cx="1319850" cy="253616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73" name="TextBox 7"/>
          <p:cNvSpPr txBox="1"/>
          <p:nvPr/>
        </p:nvSpPr>
        <p:spPr>
          <a:xfrm>
            <a:off x="45720" y="0"/>
            <a:ext cx="4660786" cy="3073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400"/>
            </a:lvl1pPr>
          </a:lstStyle>
          <a:p>
            <a:pPr/>
            <a:r>
              <a:t>Adjusted Trial Balance at the End of of a Reporting Period</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7"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978" name="Picture 4" descr="Picture 4"/>
          <p:cNvPicPr>
            <a:picLocks noChangeAspect="1"/>
          </p:cNvPicPr>
          <p:nvPr/>
        </p:nvPicPr>
        <p:blipFill>
          <a:blip r:embed="rId2">
            <a:extLst/>
          </a:blip>
          <a:stretch>
            <a:fillRect/>
          </a:stretch>
        </p:blipFill>
        <p:spPr>
          <a:xfrm>
            <a:off x="1838667" y="0"/>
            <a:ext cx="8514667" cy="6858000"/>
          </a:xfrm>
          <a:prstGeom prst="rect">
            <a:avLst/>
          </a:prstGeom>
          <a:ln w="12700">
            <a:miter lim="400000"/>
          </a:ln>
        </p:spPr>
      </p:pic>
      <p:sp>
        <p:nvSpPr>
          <p:cNvPr id="979" name="Rectangle 5"/>
          <p:cNvSpPr/>
          <p:nvPr/>
        </p:nvSpPr>
        <p:spPr>
          <a:xfrm>
            <a:off x="344774" y="337279"/>
            <a:ext cx="1680625" cy="30230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80" name="Rectangle 6"/>
          <p:cNvSpPr/>
          <p:nvPr/>
        </p:nvSpPr>
        <p:spPr>
          <a:xfrm>
            <a:off x="10244242" y="332284"/>
            <a:ext cx="1680626" cy="30230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981" name="TextBox 1"/>
          <p:cNvSpPr txBox="1"/>
          <p:nvPr/>
        </p:nvSpPr>
        <p:spPr>
          <a:xfrm>
            <a:off x="8122022" y="5272123"/>
            <a:ext cx="3397625" cy="307341"/>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rIns="45719">
            <a:spAutoFit/>
          </a:bodyPr>
          <a:lstStyle>
            <a:lvl1pPr>
              <a:defRPr sz="1400"/>
            </a:lvl1pPr>
          </a:lstStyle>
          <a:p>
            <a:pPr/>
            <a:r>
              <a:t>____________________.</a:t>
            </a:r>
          </a:p>
        </p:txBody>
      </p:sp>
      <p:sp>
        <p:nvSpPr>
          <p:cNvPr id="982" name="TextBox 8"/>
          <p:cNvSpPr txBox="1"/>
          <p:nvPr/>
        </p:nvSpPr>
        <p:spPr>
          <a:xfrm>
            <a:off x="8527243" y="3166048"/>
            <a:ext cx="1620804" cy="256541"/>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rIns="45719">
            <a:spAutoFit/>
          </a:bodyPr>
          <a:lstStyle>
            <a:lvl1pPr>
              <a:defRPr sz="1100"/>
            </a:lvl1pPr>
          </a:lstStyle>
          <a:p>
            <a:pPr/>
            <a:r>
              <a:t>__________________</a:t>
            </a:r>
          </a:p>
        </p:txBody>
      </p:sp>
      <p:sp>
        <p:nvSpPr>
          <p:cNvPr id="983" name="TextBox 9"/>
          <p:cNvSpPr txBox="1"/>
          <p:nvPr/>
        </p:nvSpPr>
        <p:spPr>
          <a:xfrm>
            <a:off x="7783173" y="3439319"/>
            <a:ext cx="2570160" cy="256541"/>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rIns="45719">
            <a:spAutoFit/>
          </a:bodyPr>
          <a:lstStyle>
            <a:lvl1pPr>
              <a:defRPr sz="1100"/>
            </a:lvl1pPr>
          </a:lstStyle>
          <a:p>
            <a:pPr/>
            <a:r>
              <a:t>____________________________</a:t>
            </a:r>
          </a:p>
        </p:txBody>
      </p:sp>
      <p:sp>
        <p:nvSpPr>
          <p:cNvPr id="984" name="TextBox 10"/>
          <p:cNvSpPr txBox="1"/>
          <p:nvPr/>
        </p:nvSpPr>
        <p:spPr>
          <a:xfrm>
            <a:off x="9154772" y="786018"/>
            <a:ext cx="1620804" cy="256541"/>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rIns="45719">
            <a:spAutoFit/>
          </a:bodyPr>
          <a:lstStyle>
            <a:lvl1pPr>
              <a:defRPr sz="1100"/>
            </a:lvl1pPr>
          </a:lstStyle>
          <a:p>
            <a:pPr/>
            <a:r>
              <a:t>___________</a:t>
            </a:r>
          </a:p>
        </p:txBody>
      </p:sp>
      <p:sp>
        <p:nvSpPr>
          <p:cNvPr id="985" name="TextBox 11"/>
          <p:cNvSpPr txBox="1"/>
          <p:nvPr/>
        </p:nvSpPr>
        <p:spPr>
          <a:xfrm>
            <a:off x="7756279" y="1009610"/>
            <a:ext cx="2487964" cy="256541"/>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rIns="45719">
            <a:spAutoFit/>
          </a:bodyPr>
          <a:lstStyle>
            <a:lvl1pPr>
              <a:defRPr sz="1100"/>
            </a:lvl1pPr>
          </a:lstStyle>
          <a:p>
            <a:pPr/>
            <a:r>
              <a:t>_____________________________</a:t>
            </a:r>
          </a:p>
        </p:txBody>
      </p:sp>
      <p:sp>
        <p:nvSpPr>
          <p:cNvPr id="986" name="TextBox 12"/>
          <p:cNvSpPr txBox="1"/>
          <p:nvPr/>
        </p:nvSpPr>
        <p:spPr>
          <a:xfrm>
            <a:off x="7756279" y="1267368"/>
            <a:ext cx="2015251" cy="256541"/>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rIns="45719">
            <a:spAutoFit/>
          </a:bodyPr>
          <a:lstStyle>
            <a:lvl1pPr>
              <a:defRPr sz="1100"/>
            </a:lvl1pPr>
          </a:lstStyle>
          <a:p>
            <a:pPr/>
            <a:r>
              <a:t>_______________________</a:t>
            </a:r>
          </a:p>
        </p:txBody>
      </p:sp>
      <p:grpSp>
        <p:nvGrpSpPr>
          <p:cNvPr id="989" name="Group 13"/>
          <p:cNvGrpSpPr/>
          <p:nvPr/>
        </p:nvGrpSpPr>
        <p:grpSpPr>
          <a:xfrm>
            <a:off x="10687011" y="4902791"/>
            <a:ext cx="498959" cy="523241"/>
            <a:chOff x="0" y="0"/>
            <a:chExt cx="498958" cy="523240"/>
          </a:xfrm>
        </p:grpSpPr>
        <p:sp>
          <p:nvSpPr>
            <p:cNvPr id="987" name="Oval 14"/>
            <p:cNvSpPr/>
            <p:nvPr/>
          </p:nvSpPr>
          <p:spPr>
            <a:xfrm>
              <a:off x="-1" y="28344"/>
              <a:ext cx="498960"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988" name="TextBox 15"/>
            <p:cNvSpPr txBox="1"/>
            <p:nvPr/>
          </p:nvSpPr>
          <p:spPr>
            <a:xfrm>
              <a:off x="102676" y="-1"/>
              <a:ext cx="301909" cy="523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sz="2800">
                  <a:solidFill>
                    <a:srgbClr val="0070C0"/>
                  </a:solidFill>
                  <a:latin typeface="+mj-lt"/>
                  <a:ea typeface="+mj-ea"/>
                  <a:cs typeface="+mj-cs"/>
                  <a:sym typeface="Helvetica"/>
                </a:defRPr>
              </a:lvl1pPr>
            </a:lstStyle>
            <a:p>
              <a:pPr/>
              <a:r>
                <a:t>1</a:t>
              </a:r>
            </a:p>
          </p:txBody>
        </p:sp>
      </p:grpSp>
      <p:grpSp>
        <p:nvGrpSpPr>
          <p:cNvPr id="992" name="Group 16"/>
          <p:cNvGrpSpPr/>
          <p:nvPr/>
        </p:nvGrpSpPr>
        <p:grpSpPr>
          <a:xfrm>
            <a:off x="10687011" y="3308515"/>
            <a:ext cx="498959" cy="523241"/>
            <a:chOff x="0" y="0"/>
            <a:chExt cx="498958" cy="523240"/>
          </a:xfrm>
        </p:grpSpPr>
        <p:sp>
          <p:nvSpPr>
            <p:cNvPr id="990" name="Oval 17"/>
            <p:cNvSpPr/>
            <p:nvPr/>
          </p:nvSpPr>
          <p:spPr>
            <a:xfrm>
              <a:off x="-1" y="28344"/>
              <a:ext cx="498960"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991" name="TextBox 18"/>
            <p:cNvSpPr txBox="1"/>
            <p:nvPr/>
          </p:nvSpPr>
          <p:spPr>
            <a:xfrm>
              <a:off x="102676" y="-1"/>
              <a:ext cx="301909" cy="523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sz="2800">
                  <a:solidFill>
                    <a:srgbClr val="0070C0"/>
                  </a:solidFill>
                  <a:latin typeface="+mj-lt"/>
                  <a:ea typeface="+mj-ea"/>
                  <a:cs typeface="+mj-cs"/>
                  <a:sym typeface="Helvetica"/>
                </a:defRPr>
              </a:lvl1pPr>
            </a:lstStyle>
            <a:p>
              <a:pPr/>
              <a:r>
                <a:t>2</a:t>
              </a:r>
            </a:p>
          </p:txBody>
        </p:sp>
      </p:grpSp>
      <p:grpSp>
        <p:nvGrpSpPr>
          <p:cNvPr id="995" name="Group 19"/>
          <p:cNvGrpSpPr/>
          <p:nvPr/>
        </p:nvGrpSpPr>
        <p:grpSpPr>
          <a:xfrm>
            <a:off x="10687009" y="948839"/>
            <a:ext cx="498959" cy="523241"/>
            <a:chOff x="0" y="0"/>
            <a:chExt cx="498958" cy="523240"/>
          </a:xfrm>
        </p:grpSpPr>
        <p:sp>
          <p:nvSpPr>
            <p:cNvPr id="993" name="Oval 20"/>
            <p:cNvSpPr/>
            <p:nvPr/>
          </p:nvSpPr>
          <p:spPr>
            <a:xfrm>
              <a:off x="-1" y="28344"/>
              <a:ext cx="498960" cy="466532"/>
            </a:xfrm>
            <a:prstGeom prst="ellipse">
              <a:avLst/>
            </a:prstGeom>
            <a:noFill/>
            <a:ln w="22225" cap="rnd">
              <a:solidFill>
                <a:srgbClr val="0070C0"/>
              </a:solidFill>
              <a:prstDash val="solid"/>
              <a:round/>
            </a:ln>
            <a:effectLst/>
          </p:spPr>
          <p:txBody>
            <a:bodyPr wrap="square" lIns="45719" tIns="45719" rIns="45719" bIns="45719" numCol="1" anchor="ctr">
              <a:noAutofit/>
            </a:bodyPr>
            <a:lstStyle/>
            <a:p>
              <a:pPr algn="ctr">
                <a:defRPr>
                  <a:solidFill>
                    <a:srgbClr val="FFFFFF"/>
                  </a:solidFill>
                </a:defRPr>
              </a:pPr>
            </a:p>
          </p:txBody>
        </p:sp>
        <p:sp>
          <p:nvSpPr>
            <p:cNvPr id="994" name="TextBox 21"/>
            <p:cNvSpPr txBox="1"/>
            <p:nvPr/>
          </p:nvSpPr>
          <p:spPr>
            <a:xfrm>
              <a:off x="102676" y="-1"/>
              <a:ext cx="301909" cy="5232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45719" tIns="45719" rIns="45719" bIns="45719" numCol="1" anchor="t">
              <a:spAutoFit/>
            </a:bodyPr>
            <a:lstStyle>
              <a:lvl1pPr>
                <a:defRPr b="1" sz="2800">
                  <a:solidFill>
                    <a:srgbClr val="0070C0"/>
                  </a:solidFill>
                  <a:latin typeface="+mj-lt"/>
                  <a:ea typeface="+mj-ea"/>
                  <a:cs typeface="+mj-cs"/>
                  <a:sym typeface="Helvetica"/>
                </a:defRPr>
              </a:lvl1pPr>
            </a:lstStyle>
            <a:p>
              <a:pPr/>
              <a:r>
                <a:t>3</a:t>
              </a:r>
            </a:p>
          </p:txBody>
        </p:sp>
      </p:grpSp>
      <p:sp>
        <p:nvSpPr>
          <p:cNvPr id="996" name="Straight Connector 22"/>
          <p:cNvSpPr/>
          <p:nvPr/>
        </p:nvSpPr>
        <p:spPr>
          <a:xfrm>
            <a:off x="2136710" y="486492"/>
            <a:ext cx="3270988" cy="1"/>
          </a:xfrm>
          <a:prstGeom prst="line">
            <a:avLst/>
          </a:prstGeom>
          <a:ln w="12700" cap="rnd">
            <a:solidFill>
              <a:srgbClr val="000000"/>
            </a:solidFill>
          </a:ln>
        </p:spPr>
        <p:txBody>
          <a:bodyPr lIns="45719" rIns="45719"/>
          <a:lstStyle/>
          <a:p>
            <a:pPr/>
          </a:p>
        </p:txBody>
      </p:sp>
      <p:sp>
        <p:nvSpPr>
          <p:cNvPr id="997" name="Straight Connector 23"/>
          <p:cNvSpPr/>
          <p:nvPr/>
        </p:nvSpPr>
        <p:spPr>
          <a:xfrm>
            <a:off x="5749740" y="486492"/>
            <a:ext cx="665638" cy="1"/>
          </a:xfrm>
          <a:prstGeom prst="line">
            <a:avLst/>
          </a:prstGeom>
          <a:ln w="12700" cap="rnd">
            <a:solidFill>
              <a:srgbClr val="000000"/>
            </a:solidFill>
          </a:ln>
        </p:spPr>
        <p:txBody>
          <a:bodyPr lIns="45719" rIns="45719"/>
          <a:lstStyle/>
          <a:p>
            <a:pPr/>
          </a:p>
        </p:txBody>
      </p:sp>
      <p:sp>
        <p:nvSpPr>
          <p:cNvPr id="998" name="Straight Connector 24"/>
          <p:cNvSpPr/>
          <p:nvPr/>
        </p:nvSpPr>
        <p:spPr>
          <a:xfrm>
            <a:off x="6722981" y="486492"/>
            <a:ext cx="665638" cy="1"/>
          </a:xfrm>
          <a:prstGeom prst="line">
            <a:avLst/>
          </a:prstGeom>
          <a:ln w="12700" cap="rnd">
            <a:solidFill>
              <a:srgbClr val="000000"/>
            </a:solidFill>
          </a:ln>
        </p:spPr>
        <p:txBody>
          <a:bodyPr lIns="45719" rIns="45719"/>
          <a:lstStyle/>
          <a:p>
            <a:pPr/>
          </a:p>
        </p:txBody>
      </p:sp>
      <p:sp>
        <p:nvSpPr>
          <p:cNvPr id="999" name="Rectangle 25"/>
          <p:cNvSpPr/>
          <p:nvPr/>
        </p:nvSpPr>
        <p:spPr>
          <a:xfrm>
            <a:off x="798197" y="4314144"/>
            <a:ext cx="1319850" cy="253616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000" name="TextBox 26"/>
          <p:cNvSpPr txBox="1"/>
          <p:nvPr/>
        </p:nvSpPr>
        <p:spPr>
          <a:xfrm>
            <a:off x="45720" y="0"/>
            <a:ext cx="4660786" cy="3073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400"/>
            </a:lvl1pPr>
          </a:lstStyle>
          <a:p>
            <a:pPr/>
            <a:r>
              <a:t>Adjusted Trial Balance at the End of of a Reporting Period</a:t>
            </a:r>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004" name="Group 1"/>
          <p:cNvGrpSpPr/>
          <p:nvPr/>
        </p:nvGrpSpPr>
        <p:grpSpPr>
          <a:xfrm>
            <a:off x="3174397" y="388954"/>
            <a:ext cx="5843204" cy="6080092"/>
            <a:chOff x="0" y="0"/>
            <a:chExt cx="5843203" cy="6080090"/>
          </a:xfrm>
        </p:grpSpPr>
        <p:pic>
          <p:nvPicPr>
            <p:cNvPr id="1002" name="Picture 2" descr="Picture 2"/>
            <p:cNvPicPr>
              <a:picLocks noChangeAspect="1"/>
            </p:cNvPicPr>
            <p:nvPr/>
          </p:nvPicPr>
          <p:blipFill>
            <a:blip r:embed="rId2">
              <a:extLst/>
            </a:blip>
            <a:stretch>
              <a:fillRect/>
            </a:stretch>
          </p:blipFill>
          <p:spPr>
            <a:xfrm>
              <a:off x="0" y="0"/>
              <a:ext cx="5843204" cy="6080091"/>
            </a:xfrm>
            <a:prstGeom prst="rect">
              <a:avLst/>
            </a:prstGeom>
            <a:ln w="12700" cap="flat">
              <a:noFill/>
              <a:miter lim="400000"/>
            </a:ln>
            <a:effectLst/>
          </p:spPr>
        </p:pic>
        <p:pic>
          <p:nvPicPr>
            <p:cNvPr id="1003" name="Picture 3" descr="Picture 3"/>
            <p:cNvPicPr>
              <a:picLocks noChangeAspect="1"/>
            </p:cNvPicPr>
            <p:nvPr/>
          </p:nvPicPr>
          <p:blipFill>
            <a:blip r:embed="rId3">
              <a:extLst/>
            </a:blip>
            <a:stretch>
              <a:fillRect/>
            </a:stretch>
          </p:blipFill>
          <p:spPr>
            <a:xfrm>
              <a:off x="1981800" y="2360595"/>
              <a:ext cx="1879601" cy="1358901"/>
            </a:xfrm>
            <a:prstGeom prst="rect">
              <a:avLst/>
            </a:prstGeom>
            <a:ln w="12700" cap="flat">
              <a:noFill/>
              <a:miter lim="400000"/>
            </a:ln>
            <a:effectLst/>
          </p:spPr>
        </p:pic>
      </p:gr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2" name="Content Placeholder 2"/>
          <p:cNvSpPr txBox="1"/>
          <p:nvPr>
            <p:ph type="body" sz="half" idx="1"/>
          </p:nvPr>
        </p:nvSpPr>
        <p:spPr>
          <a:xfrm>
            <a:off x="581191" y="3037746"/>
            <a:ext cx="11029617" cy="2937604"/>
          </a:xfrm>
          <a:prstGeom prst="rect">
            <a:avLst/>
          </a:prstGeom>
        </p:spPr>
        <p:txBody>
          <a:bodyPr/>
          <a:lstStyle>
            <a:lvl1pPr marL="0" indent="0" algn="ctr">
              <a:spcBef>
                <a:spcPts val="1000"/>
              </a:spcBef>
              <a:buSzTx/>
              <a:buFont typeface="Wingdings 2"/>
              <a:buNone/>
              <a:defRPr b="1" sz="4400"/>
            </a:lvl1pPr>
          </a:lstStyle>
          <a:p>
            <a:pPr/>
            <a:r>
              <a:t>REVENUE RECOGNITION</a:t>
            </a:r>
          </a:p>
        </p:txBody>
      </p:sp>
      <p:sp>
        <p:nvSpPr>
          <p:cNvPr id="493" name="Slide Number Placeholder 3"/>
          <p:cNvSpPr txBox="1"/>
          <p:nvPr>
            <p:ph type="sldNum" sz="quarter" idx="2"/>
          </p:nvPr>
        </p:nvSpPr>
        <p:spPr>
          <a:xfrm>
            <a:off x="11421912" y="6471856"/>
            <a:ext cx="188898"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06" name="Picture 1" descr="Picture 1"/>
          <p:cNvPicPr>
            <a:picLocks noChangeAspect="1"/>
          </p:cNvPicPr>
          <p:nvPr/>
        </p:nvPicPr>
        <p:blipFill>
          <a:blip r:embed="rId2">
            <a:extLst/>
          </a:blip>
          <a:stretch>
            <a:fillRect/>
          </a:stretch>
        </p:blipFill>
        <p:spPr>
          <a:xfrm>
            <a:off x="0" y="473578"/>
            <a:ext cx="12192000" cy="5910843"/>
          </a:xfrm>
          <a:prstGeom prst="rect">
            <a:avLst/>
          </a:prstGeom>
          <a:ln w="12700">
            <a:miter lim="400000"/>
          </a:ln>
        </p:spPr>
      </p:pic>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08" name="Picture 4" descr="Picture 4"/>
          <p:cNvPicPr>
            <a:picLocks noChangeAspect="1"/>
          </p:cNvPicPr>
          <p:nvPr/>
        </p:nvPicPr>
        <p:blipFill>
          <a:blip r:embed="rId2">
            <a:extLst/>
          </a:blip>
          <a:stretch>
            <a:fillRect/>
          </a:stretch>
        </p:blipFill>
        <p:spPr>
          <a:xfrm>
            <a:off x="5989318" y="91439"/>
            <a:ext cx="6028511" cy="5353170"/>
          </a:xfrm>
          <a:prstGeom prst="rect">
            <a:avLst/>
          </a:prstGeom>
          <a:ln w="12700">
            <a:miter lim="400000"/>
          </a:ln>
        </p:spPr>
      </p:pic>
      <p:graphicFrame>
        <p:nvGraphicFramePr>
          <p:cNvPr id="1009" name="Table 3"/>
          <p:cNvGraphicFramePr/>
          <p:nvPr/>
        </p:nvGraphicFramePr>
        <p:xfrm>
          <a:off x="174171" y="91439"/>
          <a:ext cx="5709920" cy="667512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5709919"/>
              </a:tblGrid>
              <a:tr h="370840">
                <a:tc>
                  <a:txBody>
                    <a:bodyPr/>
                    <a:lstStyle/>
                    <a:p>
                      <a:pPr algn="l">
                        <a:defRPr b="0" sz="1800">
                          <a:solidFill>
                            <a:srgbClr val="000000"/>
                          </a:solidFill>
                        </a:defRPr>
                      </a:pPr>
                      <a:r>
                        <a:rPr b="1">
                          <a:solidFill>
                            <a:srgbClr val="FFFFFF"/>
                          </a:solidFill>
                          <a:latin typeface="+mn-lt"/>
                          <a:ea typeface="+mn-ea"/>
                          <a:cs typeface="+mn-cs"/>
                          <a:sym typeface="Calibri"/>
                        </a:rPr>
                        <a:t>The Accounting Cycle:</a:t>
                      </a:r>
                    </a:p>
                  </a:txBody>
                  <a:tcPr marL="45720" marR="45720" marT="45720" marB="45720" anchor="t" anchorCtr="0" horzOverflow="overflow">
                    <a:solidFill>
                      <a:srgbClr val="4472C4"/>
                    </a:solidFill>
                  </a:tcPr>
                </a:tc>
              </a:tr>
              <a:tr h="370840">
                <a:tc>
                  <a:txBody>
                    <a:bodyPr/>
                    <a:lstStyle/>
                    <a:p>
                      <a:pPr algn="l">
                        <a:defRPr sz="1800"/>
                      </a:pPr>
                      <a:r>
                        <a:rPr>
                          <a:latin typeface="+mn-lt"/>
                          <a:ea typeface="+mn-ea"/>
                          <a:cs typeface="+mn-cs"/>
                          <a:sym typeface="Calibri"/>
                        </a:rPr>
                        <a:t>Step 8. Closing Entries</a:t>
                      </a:r>
                    </a:p>
                  </a:txBody>
                  <a:tcPr marL="45720" marR="45720" marT="45720" marB="45720" anchor="t" anchorCtr="0" horzOverflow="overflow">
                    <a:solidFill>
                      <a:srgbClr val="CDD4EA"/>
                    </a:solidFill>
                  </a:tcPr>
                </a:tc>
              </a:tr>
              <a:tr h="370840">
                <a:tc>
                  <a:txBody>
                    <a:bodyPr/>
                    <a:lstStyle/>
                    <a:p>
                      <a:pPr algn="l">
                        <a:defRPr sz="1800"/>
                      </a:pPr>
                      <a:r>
                        <a:rPr>
                          <a:latin typeface="+mn-lt"/>
                          <a:ea typeface="+mn-ea"/>
                          <a:cs typeface="+mn-cs"/>
                          <a:sym typeface="Calibri"/>
                        </a:rPr>
                        <a:t>   Closing entry 1:                                               DR              CR  </a:t>
                      </a: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pPr>
                      <a:r>
                        <a:rPr>
                          <a:latin typeface="+mn-lt"/>
                          <a:ea typeface="+mn-ea"/>
                          <a:cs typeface="+mn-cs"/>
                          <a:sym typeface="Calibri"/>
                        </a:rPr>
                        <a:t>   Closing entry 2:                                               DR              CR  </a:t>
                      </a: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pPr>
                      <a:r>
                        <a:rPr>
                          <a:latin typeface="+mn-lt"/>
                          <a:ea typeface="+mn-ea"/>
                          <a:cs typeface="+mn-cs"/>
                          <a:sym typeface="Calibri"/>
                        </a:rPr>
                        <a:t>  Closing entry 3:                                               DR              CR  </a:t>
                      </a: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pPr>
                      <a:r>
                        <a:rPr>
                          <a:latin typeface="+mn-lt"/>
                          <a:ea typeface="+mn-ea"/>
                          <a:cs typeface="+mn-cs"/>
                          <a:sym typeface="Calibri"/>
                        </a:rPr>
                        <a:t>  Closing entry 4:                                               DR              CR  </a:t>
                      </a: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bl>
          </a:graphicData>
        </a:graphic>
      </p:graphicFrame>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11" name="Picture 4" descr="Picture 4"/>
          <p:cNvPicPr>
            <a:picLocks noChangeAspect="1"/>
          </p:cNvPicPr>
          <p:nvPr/>
        </p:nvPicPr>
        <p:blipFill>
          <a:blip r:embed="rId2">
            <a:extLst/>
          </a:blip>
          <a:stretch>
            <a:fillRect/>
          </a:stretch>
        </p:blipFill>
        <p:spPr>
          <a:xfrm>
            <a:off x="5989318" y="91439"/>
            <a:ext cx="6028511" cy="5353170"/>
          </a:xfrm>
          <a:prstGeom prst="rect">
            <a:avLst/>
          </a:prstGeom>
          <a:ln w="12700">
            <a:miter lim="400000"/>
          </a:ln>
        </p:spPr>
      </p:pic>
      <p:graphicFrame>
        <p:nvGraphicFramePr>
          <p:cNvPr id="1012" name="Table 3"/>
          <p:cNvGraphicFramePr/>
          <p:nvPr/>
        </p:nvGraphicFramePr>
        <p:xfrm>
          <a:off x="174171" y="91439"/>
          <a:ext cx="5709920" cy="667512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5709919"/>
              </a:tblGrid>
              <a:tr h="370840">
                <a:tc>
                  <a:txBody>
                    <a:bodyPr/>
                    <a:lstStyle/>
                    <a:p>
                      <a:pPr algn="l">
                        <a:defRPr b="0" sz="1800">
                          <a:solidFill>
                            <a:srgbClr val="000000"/>
                          </a:solidFill>
                        </a:defRPr>
                      </a:pPr>
                      <a:r>
                        <a:rPr b="1">
                          <a:solidFill>
                            <a:srgbClr val="FFFFFF"/>
                          </a:solidFill>
                          <a:latin typeface="+mn-lt"/>
                          <a:ea typeface="+mn-ea"/>
                          <a:cs typeface="+mn-cs"/>
                          <a:sym typeface="Calibri"/>
                        </a:rPr>
                        <a:t>The Accounting Cycle:</a:t>
                      </a:r>
                    </a:p>
                  </a:txBody>
                  <a:tcPr marL="45720" marR="45720" marT="45720" marB="45720" anchor="t" anchorCtr="0" horzOverflow="overflow">
                    <a:solidFill>
                      <a:srgbClr val="4472C4"/>
                    </a:solidFill>
                  </a:tcPr>
                </a:tc>
              </a:tr>
              <a:tr h="370840">
                <a:tc>
                  <a:txBody>
                    <a:bodyPr/>
                    <a:lstStyle/>
                    <a:p>
                      <a:pPr algn="l">
                        <a:defRPr sz="1800"/>
                      </a:pPr>
                      <a:r>
                        <a:rPr>
                          <a:latin typeface="+mn-lt"/>
                          <a:ea typeface="+mn-ea"/>
                          <a:cs typeface="+mn-cs"/>
                          <a:sym typeface="Calibri"/>
                        </a:rPr>
                        <a:t>Step 8. Closing Entries</a:t>
                      </a: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E8EBF5"/>
                    </a:solidFill>
                  </a:tcPr>
                </a:tc>
              </a:tr>
              <a:tr h="370840">
                <a:tc>
                  <a:txBody>
                    <a:bodyPr/>
                    <a:lstStyle/>
                    <a:p>
                      <a:pPr algn="l">
                        <a:defRPr sz="1800">
                          <a:latin typeface="+mn-lt"/>
                          <a:ea typeface="+mn-ea"/>
                          <a:cs typeface="+mn-cs"/>
                          <a:sym typeface="Calibri"/>
                        </a:defRPr>
                      </a:pPr>
                    </a:p>
                  </a:txBody>
                  <a:tcPr marL="45720" marR="45720" marT="45720" marB="45720" anchor="t" anchorCtr="0" horzOverflow="overflow">
                    <a:solidFill>
                      <a:srgbClr val="CDD4EA"/>
                    </a:solidFill>
                  </a:tcPr>
                </a:tc>
              </a:tr>
            </a:tbl>
          </a:graphicData>
        </a:graphic>
      </p:graphicFrame>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14" name="Picture 2" descr="Picture 2"/>
          <p:cNvPicPr>
            <a:picLocks noChangeAspect="1"/>
          </p:cNvPicPr>
          <p:nvPr/>
        </p:nvPicPr>
        <p:blipFill>
          <a:blip r:embed="rId2">
            <a:extLst/>
          </a:blip>
          <a:stretch>
            <a:fillRect/>
          </a:stretch>
        </p:blipFill>
        <p:spPr>
          <a:xfrm>
            <a:off x="6002123" y="785676"/>
            <a:ext cx="6137626" cy="4146138"/>
          </a:xfrm>
          <a:prstGeom prst="rect">
            <a:avLst/>
          </a:prstGeom>
          <a:ln w="12700">
            <a:miter lim="400000"/>
          </a:ln>
        </p:spPr>
      </p:pic>
      <p:pic>
        <p:nvPicPr>
          <p:cNvPr id="1015" name="Picture 4" descr="Picture 4"/>
          <p:cNvPicPr>
            <a:picLocks noChangeAspect="1"/>
          </p:cNvPicPr>
          <p:nvPr/>
        </p:nvPicPr>
        <p:blipFill>
          <a:blip r:embed="rId3">
            <a:extLst/>
          </a:blip>
          <a:stretch>
            <a:fillRect/>
          </a:stretch>
        </p:blipFill>
        <p:spPr>
          <a:xfrm>
            <a:off x="84196" y="785676"/>
            <a:ext cx="5726462" cy="5084957"/>
          </a:xfrm>
          <a:prstGeom prst="rect">
            <a:avLst/>
          </a:prstGeom>
          <a:ln w="12700">
            <a:miter lim="400000"/>
          </a:ln>
        </p:spPr>
      </p:pic>
      <p:sp>
        <p:nvSpPr>
          <p:cNvPr id="1016" name="TextBox 3"/>
          <p:cNvSpPr txBox="1"/>
          <p:nvPr/>
        </p:nvSpPr>
        <p:spPr>
          <a:xfrm>
            <a:off x="5916602" y="181139"/>
            <a:ext cx="4970040" cy="350662"/>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a:latin typeface="Arial"/>
                <a:ea typeface="Arial"/>
                <a:cs typeface="Arial"/>
                <a:sym typeface="Arial"/>
              </a:defRPr>
            </a:lvl1pPr>
          </a:lstStyle>
          <a:p>
            <a:pPr/>
            <a:r>
              <a:t>Steps 9 – Prepare Post-Closing Trial Balance</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8" name="Title 1"/>
          <p:cNvSpPr txBox="1"/>
          <p:nvPr>
            <p:ph type="title"/>
          </p:nvPr>
        </p:nvSpPr>
        <p:spPr>
          <a:xfrm>
            <a:off x="581192" y="702155"/>
            <a:ext cx="11029616" cy="1188721"/>
          </a:xfrm>
          <a:prstGeom prst="rect">
            <a:avLst/>
          </a:prstGeom>
        </p:spPr>
        <p:txBody>
          <a:bodyPr anchor="ctr"/>
          <a:lstStyle>
            <a:lvl1pPr>
              <a:defRPr sz="3600">
                <a:solidFill>
                  <a:srgbClr val="000000"/>
                </a:solidFill>
              </a:defRPr>
            </a:lvl1pPr>
          </a:lstStyle>
          <a:p>
            <a:pPr/>
            <a:r>
              <a:t>Summary</a:t>
            </a:r>
          </a:p>
        </p:txBody>
      </p:sp>
      <p:sp>
        <p:nvSpPr>
          <p:cNvPr id="1019" name="Content Placeholder 2"/>
          <p:cNvSpPr txBox="1"/>
          <p:nvPr>
            <p:ph type="body" idx="1"/>
          </p:nvPr>
        </p:nvSpPr>
        <p:spPr>
          <a:xfrm>
            <a:off x="581191" y="1890876"/>
            <a:ext cx="11029617" cy="4410819"/>
          </a:xfrm>
          <a:prstGeom prst="rect">
            <a:avLst/>
          </a:prstGeom>
        </p:spPr>
        <p:txBody>
          <a:bodyPr/>
          <a:lstStyle/>
          <a:p>
            <a:pPr marL="272339" indent="-272339" defTabSz="406908">
              <a:lnSpc>
                <a:spcPct val="110000"/>
              </a:lnSpc>
              <a:spcBef>
                <a:spcPts val="500"/>
              </a:spcBef>
              <a:buSzPct val="100000"/>
              <a:buChar char="•"/>
              <a:defRPr sz="2136">
                <a:solidFill>
                  <a:srgbClr val="000000"/>
                </a:solidFill>
              </a:defRPr>
            </a:pPr>
            <a:r>
              <a:t>The adjusted trial balance is used to prepare financial statements.</a:t>
            </a:r>
          </a:p>
          <a:p>
            <a:pPr marL="272339" indent="-272339" defTabSz="406908">
              <a:lnSpc>
                <a:spcPct val="110000"/>
              </a:lnSpc>
              <a:spcBef>
                <a:spcPts val="500"/>
              </a:spcBef>
              <a:buSzPct val="100000"/>
              <a:buChar char="•"/>
              <a:defRPr sz="2136">
                <a:solidFill>
                  <a:srgbClr val="000000"/>
                </a:solidFill>
              </a:defRPr>
            </a:pPr>
            <a:r>
              <a:t>Income Statement is first prepared</a:t>
            </a:r>
          </a:p>
          <a:p>
            <a:pPr lvl="1" marL="588645" indent="-226949" defTabSz="406908">
              <a:lnSpc>
                <a:spcPct val="110000"/>
              </a:lnSpc>
              <a:spcBef>
                <a:spcPts val="500"/>
              </a:spcBef>
              <a:buChar char="•"/>
              <a:defRPr sz="1779">
                <a:solidFill>
                  <a:srgbClr val="000000"/>
                </a:solidFill>
              </a:defRPr>
            </a:pPr>
            <a:r>
              <a:t>The income statement shows the net income or loss as a result of revenue and expense activities occurring in a period.</a:t>
            </a:r>
            <a:endParaRPr sz="2136"/>
          </a:p>
          <a:p>
            <a:pPr marL="272339" indent="-272339" defTabSz="406908">
              <a:lnSpc>
                <a:spcPct val="110000"/>
              </a:lnSpc>
              <a:spcBef>
                <a:spcPts val="500"/>
              </a:spcBef>
              <a:buSzPct val="100000"/>
              <a:buChar char="•"/>
              <a:defRPr sz="2136">
                <a:solidFill>
                  <a:srgbClr val="000000"/>
                </a:solidFill>
              </a:defRPr>
            </a:pPr>
            <a:r>
              <a:t>Net income (or loss) from the income statement is used to prepare the RE part of the Statement of Owners’ Equity.</a:t>
            </a:r>
          </a:p>
          <a:p>
            <a:pPr lvl="1" marL="588645" indent="-226949" defTabSz="406908">
              <a:lnSpc>
                <a:spcPct val="110000"/>
              </a:lnSpc>
              <a:spcBef>
                <a:spcPts val="500"/>
              </a:spcBef>
              <a:buChar char="•"/>
              <a:defRPr sz="1779">
                <a:solidFill>
                  <a:srgbClr val="000000"/>
                </a:solidFill>
              </a:defRPr>
            </a:pPr>
            <a:r>
              <a:t>The statement of retained earnings shows the effects of net income (loss) and dividends on the earnings the company maintains.</a:t>
            </a:r>
            <a:endParaRPr sz="2136"/>
          </a:p>
          <a:p>
            <a:pPr marL="272339" indent="-272339" defTabSz="406908">
              <a:lnSpc>
                <a:spcPct val="110000"/>
              </a:lnSpc>
              <a:spcBef>
                <a:spcPts val="500"/>
              </a:spcBef>
              <a:buSzPct val="100000"/>
              <a:buChar char="•"/>
              <a:defRPr sz="2136">
                <a:solidFill>
                  <a:srgbClr val="000000"/>
                </a:solidFill>
              </a:defRPr>
            </a:pPr>
            <a:r>
              <a:t>Once the equity accounts are updated, together with the ledger balances of assets and liabilities from the adjusted trial balance, the Balance Sheet is prepared.</a:t>
            </a:r>
          </a:p>
          <a:p>
            <a:pPr lvl="1" marL="588645" indent="-226949" defTabSz="406908">
              <a:lnSpc>
                <a:spcPct val="110000"/>
              </a:lnSpc>
              <a:spcBef>
                <a:spcPts val="500"/>
              </a:spcBef>
              <a:buChar char="•"/>
              <a:defRPr sz="1779">
                <a:solidFill>
                  <a:srgbClr val="000000"/>
                </a:solidFill>
              </a:defRPr>
            </a:pPr>
            <a:r>
              <a:t>The balance sheet visually represents the accounting equation, showing that assets balance with liabilities and equity.</a:t>
            </a:r>
          </a:p>
        </p:txBody>
      </p:sp>
      <p:sp>
        <p:nvSpPr>
          <p:cNvPr id="1020"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4" name="Content Placeholder 2"/>
          <p:cNvSpPr txBox="1"/>
          <p:nvPr>
            <p:ph type="body" sz="half" idx="1"/>
          </p:nvPr>
        </p:nvSpPr>
        <p:spPr>
          <a:xfrm>
            <a:off x="581192" y="2523579"/>
            <a:ext cx="11029616" cy="1976896"/>
          </a:xfrm>
          <a:prstGeom prst="rect">
            <a:avLst/>
          </a:prstGeom>
        </p:spPr>
        <p:txBody>
          <a:bodyPr anchor="ctr">
            <a:noAutofit/>
          </a:bodyPr>
          <a:lstStyle/>
          <a:p>
            <a:pPr marL="0" indent="0" algn="ctr">
              <a:lnSpc>
                <a:spcPct val="90000"/>
              </a:lnSpc>
              <a:spcBef>
                <a:spcPts val="1400"/>
              </a:spcBef>
              <a:buSzTx/>
              <a:buFont typeface="Wingdings 2"/>
              <a:buNone/>
              <a:defRPr b="1" sz="6000"/>
            </a:pPr>
            <a:r>
              <a:t>Thank you!</a:t>
            </a:r>
          </a:p>
          <a:p>
            <a:pPr marL="0" indent="0" algn="ctr">
              <a:lnSpc>
                <a:spcPct val="90000"/>
              </a:lnSpc>
              <a:spcBef>
                <a:spcPts val="1400"/>
              </a:spcBef>
              <a:buSzTx/>
              <a:buFont typeface="Wingdings 2"/>
              <a:buNone/>
              <a:defRPr b="1" sz="6000"/>
            </a:pPr>
            <a:r>
              <a:t>Questions?</a:t>
            </a:r>
          </a:p>
        </p:txBody>
      </p:sp>
      <p:sp>
        <p:nvSpPr>
          <p:cNvPr id="1025" name="Slide Number Placeholder 3"/>
          <p:cNvSpPr txBox="1"/>
          <p:nvPr>
            <p:ph type="sldNum" sz="quarter" idx="2"/>
          </p:nvPr>
        </p:nvSpPr>
        <p:spPr>
          <a:xfrm>
            <a:off x="11337154" y="6471856"/>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5" name="Title 1"/>
          <p:cNvSpPr txBox="1"/>
          <p:nvPr>
            <p:ph type="title"/>
          </p:nvPr>
        </p:nvSpPr>
        <p:spPr>
          <a:xfrm>
            <a:off x="581192" y="702155"/>
            <a:ext cx="11029616" cy="1188721"/>
          </a:xfrm>
          <a:prstGeom prst="rect">
            <a:avLst/>
          </a:prstGeom>
        </p:spPr>
        <p:txBody>
          <a:bodyPr anchor="ctr"/>
          <a:lstStyle>
            <a:lvl1pPr>
              <a:defRPr b="1" sz="3200">
                <a:latin typeface="+mj-lt"/>
                <a:ea typeface="+mj-ea"/>
                <a:cs typeface="+mj-cs"/>
                <a:sym typeface="Helvetica"/>
              </a:defRPr>
            </a:lvl1pPr>
          </a:lstStyle>
          <a:p>
            <a:pPr/>
            <a:r>
              <a:t>Revenue Recognition Illustrated</a:t>
            </a:r>
          </a:p>
        </p:txBody>
      </p:sp>
      <p:sp>
        <p:nvSpPr>
          <p:cNvPr id="496" name="Slide Number Placeholder 3"/>
          <p:cNvSpPr txBox="1"/>
          <p:nvPr>
            <p:ph type="sldNum" sz="quarter" idx="2"/>
          </p:nvPr>
        </p:nvSpPr>
        <p:spPr>
          <a:xfrm>
            <a:off x="11421912" y="6471856"/>
            <a:ext cx="188898"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97" name="Content Placeholder 2"/>
          <p:cNvSpPr txBox="1"/>
          <p:nvPr>
            <p:ph type="body" idx="1"/>
          </p:nvPr>
        </p:nvSpPr>
        <p:spPr>
          <a:xfrm>
            <a:off x="581191" y="1890876"/>
            <a:ext cx="11029617" cy="4084474"/>
          </a:xfrm>
          <a:prstGeom prst="rect">
            <a:avLst/>
          </a:prstGeom>
        </p:spPr>
        <p:txBody>
          <a:bodyPr/>
          <a:lstStyle/>
          <a:p>
            <a:pPr>
              <a:lnSpc>
                <a:spcPct val="110000"/>
              </a:lnSpc>
              <a:buChar char="•"/>
              <a:defRPr>
                <a:latin typeface="+mj-lt"/>
                <a:ea typeface="+mj-ea"/>
                <a:cs typeface="+mj-cs"/>
                <a:sym typeface="Helvetica"/>
              </a:defRPr>
            </a:pPr>
            <a:r>
              <a:t>Revenue recognition is the process of recording revenue in the accounting period in which it was _______. </a:t>
            </a:r>
          </a:p>
          <a:p>
            <a:pPr>
              <a:lnSpc>
                <a:spcPct val="110000"/>
              </a:lnSpc>
              <a:buChar char="•"/>
              <a:defRPr>
                <a:latin typeface="+mj-lt"/>
                <a:ea typeface="+mj-ea"/>
                <a:cs typeface="+mj-cs"/>
                <a:sym typeface="Helvetica"/>
              </a:defRPr>
            </a:pPr>
            <a:r>
              <a:t>This is not necessarily when cash is _________. </a:t>
            </a:r>
          </a:p>
          <a:p>
            <a:pPr>
              <a:lnSpc>
                <a:spcPct val="110000"/>
              </a:lnSpc>
              <a:buChar char="•"/>
              <a:defRPr>
                <a:latin typeface="+mj-lt"/>
                <a:ea typeface="+mj-ea"/>
                <a:cs typeface="+mj-cs"/>
                <a:sym typeface="Helvetica"/>
              </a:defRPr>
            </a:pPr>
            <a:r>
              <a:t>Most corporations assume that revenue has been earned at an objectively-determined point in the accounting cycle.</a:t>
            </a:r>
          </a:p>
          <a:p>
            <a:pPr lvl="1" marL="630000" indent="-305999">
              <a:lnSpc>
                <a:spcPct val="110000"/>
              </a:lnSpc>
              <a:buChar char="➢"/>
              <a:defRPr sz="2400">
                <a:latin typeface="+mj-lt"/>
                <a:ea typeface="+mj-ea"/>
                <a:cs typeface="+mj-cs"/>
                <a:sym typeface="Helvetica"/>
              </a:defRPr>
            </a:pPr>
            <a:r>
              <a:t>For instance, it is often convenient to recognize revenue at the point when a sales invoice has been sent to a customer and the related goods have been received by a customer or services performed.</a:t>
            </a:r>
          </a:p>
        </p:txBody>
      </p:sp>
      <p:sp>
        <p:nvSpPr>
          <p:cNvPr id="498" name="Rectangle 2"/>
          <p:cNvSpPr/>
          <p:nvPr/>
        </p:nvSpPr>
        <p:spPr>
          <a:xfrm>
            <a:off x="6171999" y="2431508"/>
            <a:ext cx="1099128" cy="295564"/>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rIns="45719" anchor="ctr"/>
          <a:lstStyle>
            <a:lvl1pPr algn="ctr">
              <a:defRPr>
                <a:solidFill>
                  <a:srgbClr val="FFFFFF"/>
                </a:solidFill>
              </a:defRPr>
            </a:lvl1pPr>
          </a:lstStyle>
          <a:p>
            <a:pPr/>
            <a:r>
              <a: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xit" nodeType="clickEffect" presetSubtype="0" presetID="1" grpId="1" fill="hold">
                                  <p:stCondLst>
                                    <p:cond delay="0"/>
                                  </p:stCondLst>
                                  <p:iterate type="el" backwards="0">
                                    <p:tmAbs val="0"/>
                                  </p:iterate>
                                  <p:childTnLst>
                                    <p:set>
                                      <p:cBhvr>
                                        <p:cTn id="6" fill="hold">
                                          <p:stCondLst>
                                            <p:cond delay="0"/>
                                          </p:stCondLst>
                                        </p:cTn>
                                        <p:tgtEl>
                                          <p:spTgt spid="49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98" grpId="1"/>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0" name="Title 1"/>
          <p:cNvSpPr txBox="1"/>
          <p:nvPr>
            <p:ph type="title"/>
          </p:nvPr>
        </p:nvSpPr>
        <p:spPr>
          <a:xfrm>
            <a:off x="581192" y="702155"/>
            <a:ext cx="11029616" cy="1188721"/>
          </a:xfrm>
          <a:prstGeom prst="rect">
            <a:avLst/>
          </a:prstGeom>
        </p:spPr>
        <p:txBody>
          <a:bodyPr anchor="ctr"/>
          <a:lstStyle>
            <a:lvl1pPr>
              <a:defRPr b="1" sz="3200">
                <a:latin typeface="+mj-lt"/>
                <a:ea typeface="+mj-ea"/>
                <a:cs typeface="+mj-cs"/>
                <a:sym typeface="Helvetica"/>
              </a:defRPr>
            </a:lvl1pPr>
          </a:lstStyle>
          <a:p>
            <a:pPr/>
            <a:r>
              <a:t>GAAP Guidance on revenue Recognition</a:t>
            </a:r>
          </a:p>
        </p:txBody>
      </p:sp>
      <p:sp>
        <p:nvSpPr>
          <p:cNvPr id="501" name="Slide Number Placeholder 3"/>
          <p:cNvSpPr txBox="1"/>
          <p:nvPr>
            <p:ph type="sldNum" sz="quarter" idx="2"/>
          </p:nvPr>
        </p:nvSpPr>
        <p:spPr>
          <a:xfrm>
            <a:off x="11421912" y="6471856"/>
            <a:ext cx="188898"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02" name="Content Placeholder 2"/>
          <p:cNvSpPr txBox="1"/>
          <p:nvPr>
            <p:ph type="body" idx="1"/>
          </p:nvPr>
        </p:nvSpPr>
        <p:spPr>
          <a:xfrm>
            <a:off x="581191" y="1890876"/>
            <a:ext cx="11029617" cy="4084474"/>
          </a:xfrm>
          <a:prstGeom prst="rect">
            <a:avLst/>
          </a:prstGeom>
        </p:spPr>
        <p:txBody>
          <a:bodyPr/>
          <a:lstStyle/>
          <a:p>
            <a:pPr>
              <a:lnSpc>
                <a:spcPct val="110000"/>
              </a:lnSpc>
              <a:buChar char="•"/>
              <a:defRPr>
                <a:latin typeface="+mj-lt"/>
                <a:ea typeface="+mj-ea"/>
                <a:cs typeface="+mj-cs"/>
                <a:sym typeface="Helvetica"/>
              </a:defRPr>
            </a:pPr>
            <a:r>
              <a:t>GAAP provide guidance about when an economic activity should be recognized in financial accounting and reporting. </a:t>
            </a:r>
          </a:p>
          <a:p>
            <a:pPr>
              <a:lnSpc>
                <a:spcPct val="110000"/>
              </a:lnSpc>
              <a:buChar char="•"/>
              <a:defRPr>
                <a:latin typeface="+mj-lt"/>
                <a:ea typeface="+mj-ea"/>
                <a:cs typeface="+mj-cs"/>
                <a:sym typeface="Helvetica"/>
              </a:defRPr>
            </a:pPr>
            <a:r>
              <a:t>An economic activity is recognized when it meets two criteria (whether payment has been received is </a:t>
            </a:r>
            <a:r>
              <a:rPr b="1"/>
              <a:t>not</a:t>
            </a:r>
            <a:r>
              <a:t> one of them):</a:t>
            </a:r>
          </a:p>
          <a:p>
            <a:pPr lvl="1" marL="1022350" indent="-514350">
              <a:lnSpc>
                <a:spcPct val="110000"/>
              </a:lnSpc>
              <a:buAutoNum type="arabicPeriod" startAt="1"/>
              <a:defRPr sz="2600">
                <a:latin typeface="+mj-lt"/>
                <a:ea typeface="+mj-ea"/>
                <a:cs typeface="+mj-cs"/>
                <a:sym typeface="Helvetica"/>
              </a:defRPr>
            </a:pPr>
            <a:r>
              <a:t>It is probable that any future economic benefit associated with the item will flow to the business; and</a:t>
            </a:r>
            <a:endParaRPr sz="2400"/>
          </a:p>
          <a:p>
            <a:pPr lvl="1" marL="1022350" indent="-514350">
              <a:lnSpc>
                <a:spcPct val="110000"/>
              </a:lnSpc>
              <a:buAutoNum type="arabicPeriod" startAt="1"/>
              <a:defRPr sz="2600">
                <a:latin typeface="+mj-lt"/>
                <a:ea typeface="+mj-ea"/>
                <a:cs typeface="+mj-cs"/>
                <a:sym typeface="Helvetica"/>
              </a:defRPr>
            </a:pPr>
            <a:r>
              <a:t>It has a value that can be measured with reliability.</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ividendVTI">
  <a:themeElements>
    <a:clrScheme name="DividendVTI">
      <a:dk1>
        <a:srgbClr val="000000"/>
      </a:dk1>
      <a:lt1>
        <a:srgbClr val="000000"/>
      </a:lt1>
      <a:dk2>
        <a:srgbClr val="A7A7A7"/>
      </a:dk2>
      <a:lt2>
        <a:srgbClr val="535353"/>
      </a:lt2>
      <a:accent1>
        <a:srgbClr val="944DC3"/>
      </a:accent1>
      <a:accent2>
        <a:srgbClr val="5945B5"/>
      </a:accent2>
      <a:accent3>
        <a:srgbClr val="4D68C3"/>
      </a:accent3>
      <a:accent4>
        <a:srgbClr val="3B88B1"/>
      </a:accent4>
      <a:accent5>
        <a:srgbClr val="46B3AB"/>
      </a:accent5>
      <a:accent6>
        <a:srgbClr val="3BB178"/>
      </a:accent6>
      <a:hlink>
        <a:srgbClr val="0000FF"/>
      </a:hlink>
      <a:folHlink>
        <a:srgbClr val="FF00FF"/>
      </a:folHlink>
    </a:clrScheme>
    <a:fontScheme name="DividendVTI">
      <a:majorFont>
        <a:latin typeface="Helvetica"/>
        <a:ea typeface="Helvetica"/>
        <a:cs typeface="Helvetica"/>
      </a:majorFont>
      <a:minorFont>
        <a:latin typeface="Calibri"/>
        <a:ea typeface="Calibri"/>
        <a:cs typeface="Calibri"/>
      </a:minorFont>
    </a:fontScheme>
    <a:fmtScheme name="Dividend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5000"/>
              </a:srgbClr>
            </a:outerShdw>
          </a:effectLst>
        </a:effectStyle>
        <a:effectStyle>
          <a:effectLst>
            <a:outerShdw sx="100000" sy="100000" kx="0" ky="0" algn="b" rotWithShape="0" blurRad="38100" dist="25400" dir="5400000">
              <a:srgbClr val="000000">
                <a:alpha val="55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2225" cap="rnd">
          <a:solidFill>
            <a:schemeClr val="accent1"/>
          </a:solidFill>
          <a:prstDash val="solid"/>
          <a:round/>
        </a:ln>
        <a:effectLst>
          <a:outerShdw sx="100000" sy="100000" kx="0" ky="0" algn="b" rotWithShape="0" blurRad="38100" dist="25400" dir="5400000">
            <a:srgbClr val="000000">
              <a:alpha val="5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2225" cap="rnd">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ividendVTI">
  <a:themeElements>
    <a:clrScheme name="DividendVTI">
      <a:dk1>
        <a:srgbClr val="000000"/>
      </a:dk1>
      <a:lt1>
        <a:srgbClr val="FFFFFF"/>
      </a:lt1>
      <a:dk2>
        <a:srgbClr val="A7A7A7"/>
      </a:dk2>
      <a:lt2>
        <a:srgbClr val="535353"/>
      </a:lt2>
      <a:accent1>
        <a:srgbClr val="944DC3"/>
      </a:accent1>
      <a:accent2>
        <a:srgbClr val="5945B5"/>
      </a:accent2>
      <a:accent3>
        <a:srgbClr val="4D68C3"/>
      </a:accent3>
      <a:accent4>
        <a:srgbClr val="3B88B1"/>
      </a:accent4>
      <a:accent5>
        <a:srgbClr val="46B3AB"/>
      </a:accent5>
      <a:accent6>
        <a:srgbClr val="3BB178"/>
      </a:accent6>
      <a:hlink>
        <a:srgbClr val="0000FF"/>
      </a:hlink>
      <a:folHlink>
        <a:srgbClr val="FF00FF"/>
      </a:folHlink>
    </a:clrScheme>
    <a:fontScheme name="DividendVTI">
      <a:majorFont>
        <a:latin typeface="Helvetica"/>
        <a:ea typeface="Helvetica"/>
        <a:cs typeface="Helvetica"/>
      </a:majorFont>
      <a:minorFont>
        <a:latin typeface="Calibri"/>
        <a:ea typeface="Calibri"/>
        <a:cs typeface="Calibri"/>
      </a:minorFont>
    </a:fontScheme>
    <a:fmtScheme name="Dividend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5000"/>
              </a:srgbClr>
            </a:outerShdw>
          </a:effectLst>
        </a:effectStyle>
        <a:effectStyle>
          <a:effectLst>
            <a:outerShdw sx="100000" sy="100000" kx="0" ky="0" algn="b" rotWithShape="0" blurRad="38100" dist="25400" dir="5400000">
              <a:srgbClr val="000000">
                <a:alpha val="55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2225" cap="rnd">
          <a:solidFill>
            <a:schemeClr val="accent1"/>
          </a:solidFill>
          <a:prstDash val="solid"/>
          <a:round/>
        </a:ln>
        <a:effectLst>
          <a:outerShdw sx="100000" sy="100000" kx="0" ky="0" algn="b" rotWithShape="0" blurRad="38100" dist="25400" dir="5400000">
            <a:srgbClr val="000000">
              <a:alpha val="5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2225" cap="rnd">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Gill Sans MT"/>
            <a:ea typeface="Gill Sans MT"/>
            <a:cs typeface="Gill Sans MT"/>
            <a:sym typeface="Gill Sans M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